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92" r:id="rId3"/>
    <p:sldId id="293" r:id="rId4"/>
    <p:sldId id="257" r:id="rId5"/>
    <p:sldId id="258" r:id="rId6"/>
    <p:sldId id="259" r:id="rId7"/>
    <p:sldId id="260" r:id="rId8"/>
    <p:sldId id="261" r:id="rId9"/>
    <p:sldId id="262" r:id="rId10"/>
    <p:sldId id="263" r:id="rId11"/>
    <p:sldId id="264" r:id="rId12"/>
    <p:sldId id="265" r:id="rId13"/>
    <p:sldId id="266" r:id="rId14"/>
    <p:sldId id="267" r:id="rId15"/>
    <p:sldId id="268" r:id="rId16"/>
    <p:sldId id="270"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91" r:id="rId32"/>
    <p:sldId id="286" r:id="rId33"/>
    <p:sldId id="287" r:id="rId34"/>
    <p:sldId id="288" r:id="rId35"/>
    <p:sldId id="289" r:id="rId36"/>
    <p:sldId id="290" r:id="rId37"/>
  </p:sldIdLst>
  <p:sldSz cx="9144000" cy="6858000" type="screen4x3"/>
  <p:notesSz cx="6858000" cy="9144000"/>
  <p:custDataLst>
    <p:tags r:id="rId3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0" d="100"/>
          <a:sy n="70" d="100"/>
        </p:scale>
        <p:origin x="138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62000" y="3200400"/>
            <a:ext cx="7543800" cy="1524000"/>
          </a:xfrm>
        </p:spPr>
        <p:txBody>
          <a:bodyPr>
            <a:noAutofit/>
          </a:bodyPr>
          <a:lstStyle>
            <a:lvl1pPr>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762000" y="4724400"/>
            <a:ext cx="6858000" cy="990600"/>
          </a:xfrm>
        </p:spPr>
        <p:txBody>
          <a:bodyPr anchor="t" anchorCtr="0">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F0F0D79-E572-4FAC-9735-4C19621114C8}" type="datetimeFigureOut">
              <a:rPr lang="en-US" smtClean="0"/>
              <a:t>2016-02-11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ADD99C-8AFC-4522-B9C9-346D8A15A0F6}" type="slidenum">
              <a:rPr lang="en-US" smtClean="0"/>
              <a:t>‹#›</a:t>
            </a:fld>
            <a:endParaRPr lang="en-US"/>
          </a:p>
        </p:txBody>
      </p:sp>
      <p:sp>
        <p:nvSpPr>
          <p:cNvPr id="7" name="Rectangle 6"/>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4400" y="685800"/>
            <a:ext cx="7239000" cy="38862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0F0D79-E572-4FAC-9735-4C19621114C8}" type="datetimeFigureOut">
              <a:rPr lang="en-US" smtClean="0"/>
              <a:t>2016-02-11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ADD99C-8AFC-4522-B9C9-346D8A15A0F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2000" y="685801"/>
            <a:ext cx="1828800" cy="541019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90800" y="685801"/>
            <a:ext cx="5715000" cy="48768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0F0D79-E572-4FAC-9735-4C19621114C8}" type="datetimeFigureOut">
              <a:rPr lang="en-US" smtClean="0"/>
              <a:t>2016-02-11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ADD99C-8AFC-4522-B9C9-346D8A15A0F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0F0D79-E572-4FAC-9735-4C19621114C8}" type="datetimeFigureOut">
              <a:rPr lang="en-US" smtClean="0"/>
              <a:t>2016-02-11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ADD99C-8AFC-4522-B9C9-346D8A15A0F6}"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2000" y="3276600"/>
            <a:ext cx="7543800" cy="1676400"/>
          </a:xfrm>
        </p:spPr>
        <p:txBody>
          <a:bodyPr anchor="b" anchorCtr="0"/>
          <a:lstStyle>
            <a:lvl1pPr algn="l">
              <a:defRPr sz="54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62000" y="4953000"/>
            <a:ext cx="6858000" cy="914400"/>
          </a:xfr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F0F0D79-E572-4FAC-9735-4C19621114C8}" type="datetimeFigureOut">
              <a:rPr lang="en-US" smtClean="0"/>
              <a:t>2016-02-11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ADD99C-8AFC-4522-B9C9-346D8A15A0F6}" type="slidenum">
              <a:rPr lang="en-US" smtClean="0"/>
              <a:t>‹#›</a:t>
            </a:fld>
            <a:endParaRPr lang="en-US"/>
          </a:p>
        </p:txBody>
      </p:sp>
      <p:sp>
        <p:nvSpPr>
          <p:cNvPr id="8" name="Rectangle 7"/>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F0F0D79-E572-4FAC-9735-4C19621114C8}" type="datetimeFigureOut">
              <a:rPr lang="en-US" smtClean="0"/>
              <a:t>2016-02-11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ADD99C-8AFC-4522-B9C9-346D8A15A0F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758952" y="609600"/>
            <a:ext cx="36576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58952" y="1329264"/>
            <a:ext cx="3657600" cy="3048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152" y="609600"/>
            <a:ext cx="36576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1329264"/>
            <a:ext cx="3657600" cy="3048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F0F0D79-E572-4FAC-9735-4C19621114C8}" type="datetimeFigureOut">
              <a:rPr lang="en-US" smtClean="0"/>
              <a:t>2016-02-11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9ADD99C-8AFC-4522-B9C9-346D8A15A0F6}" type="slidenum">
              <a:rPr lang="en-US" smtClean="0"/>
              <a:t>‹#›</a:t>
            </a:fld>
            <a:endParaRPr lang="en-US"/>
          </a:p>
        </p:txBody>
      </p:sp>
      <p:cxnSp>
        <p:nvCxnSpPr>
          <p:cNvPr id="11" name="Straight Connector 10"/>
          <p:cNvCxnSpPr/>
          <p:nvPr/>
        </p:nvCxnSpPr>
        <p:spPr>
          <a:xfrm>
            <a:off x="7589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51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F0F0D79-E572-4FAC-9735-4C19621114C8}" type="datetimeFigureOut">
              <a:rPr lang="en-US" smtClean="0"/>
              <a:t>2016-02-11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ADD99C-8AFC-4522-B9C9-346D8A15A0F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0F0D79-E572-4FAC-9735-4C19621114C8}" type="datetimeFigureOut">
              <a:rPr lang="en-US" smtClean="0"/>
              <a:t>2016-02-11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9ADD99C-8AFC-4522-B9C9-346D8A15A0F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0"/>
            <a:ext cx="6784848" cy="1600200"/>
          </a:xfrm>
        </p:spPr>
        <p:txBody>
          <a:bodyPr anchor="b">
            <a:normAutofit/>
          </a:bodyPr>
          <a:lstStyle>
            <a:lvl1pPr algn="l">
              <a:defRPr sz="5400" b="0"/>
            </a:lvl1pPr>
          </a:lstStyle>
          <a:p>
            <a:r>
              <a:rPr lang="en-US" smtClean="0"/>
              <a:t>Click to edit Master title style</a:t>
            </a:r>
            <a:endParaRPr lang="en-US"/>
          </a:p>
        </p:txBody>
      </p:sp>
      <p:sp>
        <p:nvSpPr>
          <p:cNvPr id="3" name="Content Placeholder 2"/>
          <p:cNvSpPr>
            <a:spLocks noGrp="1"/>
          </p:cNvSpPr>
          <p:nvPr>
            <p:ph idx="1"/>
          </p:nvPr>
        </p:nvSpPr>
        <p:spPr>
          <a:xfrm>
            <a:off x="3710866" y="457200"/>
            <a:ext cx="4594934" cy="41147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62001" y="457200"/>
            <a:ext cx="2673657" cy="4114800"/>
          </a:xfrm>
        </p:spPr>
        <p:txBody>
          <a:bodyPr>
            <a:normAutofit/>
          </a:bodyPr>
          <a:lstStyle>
            <a:lvl1pPr marL="0" indent="0">
              <a:buNone/>
              <a:defRPr sz="21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0F0D79-E572-4FAC-9735-4C19621114C8}" type="datetimeFigureOut">
              <a:rPr lang="en-US" smtClean="0"/>
              <a:t>2016-02-11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ADD99C-8AFC-4522-B9C9-346D8A15A0F6}" type="slidenum">
              <a:rPr lang="en-US" smtClean="0"/>
              <a:t>‹#›</a:t>
            </a:fld>
            <a:endParaRPr lang="en-US"/>
          </a:p>
        </p:txBody>
      </p:sp>
      <p:cxnSp>
        <p:nvCxnSpPr>
          <p:cNvPr id="10" name="Straight Connector 9"/>
          <p:cNvCxnSpPr/>
          <p:nvPr/>
        </p:nvCxnSpPr>
        <p:spPr>
          <a:xfrm rot="5400000">
            <a:off x="1677194" y="25146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4572000"/>
            <a:ext cx="6784848" cy="1600200"/>
          </a:xfrm>
        </p:spPr>
        <p:txBody>
          <a:bodyPr anchor="b">
            <a:normAutofit/>
          </a:bodyPr>
          <a:lstStyle>
            <a:lvl1pPr algn="l">
              <a:defRPr sz="5400" b="0"/>
            </a:lvl1pPr>
          </a:lstStyle>
          <a:p>
            <a:r>
              <a:rPr lang="en-US" smtClean="0"/>
              <a:t>Click to edit Master title style</a:t>
            </a:r>
            <a:endParaRPr lang="en-US" dirty="0"/>
          </a:p>
        </p:txBody>
      </p:sp>
      <p:sp>
        <p:nvSpPr>
          <p:cNvPr id="3" name="Picture Placeholder 2"/>
          <p:cNvSpPr>
            <a:spLocks noGrp="1"/>
          </p:cNvSpPr>
          <p:nvPr>
            <p:ph type="pic" idx="1"/>
          </p:nvPr>
        </p:nvSpPr>
        <p:spPr>
          <a:xfrm>
            <a:off x="777240" y="457200"/>
            <a:ext cx="7543800" cy="2895600"/>
          </a:xfrm>
          <a:ln w="6350">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50392" y="3505200"/>
            <a:ext cx="7391400" cy="804862"/>
          </a:xfrm>
        </p:spPr>
        <p:txBody>
          <a:bodyPr anchor="t" anchorCtr="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0F0D79-E572-4FAC-9735-4C19621114C8}" type="datetimeFigureOut">
              <a:rPr lang="en-US" smtClean="0"/>
              <a:t>2016-02-11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ADD99C-8AFC-4522-B9C9-346D8A15A0F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0" y="4572000"/>
            <a:ext cx="6781800" cy="1600200"/>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62000" y="685800"/>
            <a:ext cx="7543800" cy="3886200"/>
          </a:xfrm>
          <a:prstGeom prst="rect">
            <a:avLst/>
          </a:prstGeom>
        </p:spPr>
        <p:txBody>
          <a:bodyPr vert="horz" lIns="91440" tIns="45720" rIns="91440" bIns="45720" rtlCol="0" anchor="ctr" anchorCtr="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48400" y="6208776"/>
            <a:ext cx="2133600" cy="365125"/>
          </a:xfrm>
          <a:prstGeom prst="rect">
            <a:avLst/>
          </a:prstGeom>
        </p:spPr>
        <p:txBody>
          <a:bodyPr vert="horz" lIns="91440" tIns="45720" rIns="91440" bIns="45720" rtlCol="0" anchor="ctr"/>
          <a:lstStyle>
            <a:lvl1pPr algn="r">
              <a:defRPr sz="1200" b="1">
                <a:solidFill>
                  <a:schemeClr val="tx2">
                    <a:lumMod val="90000"/>
                    <a:lumOff val="10000"/>
                  </a:schemeClr>
                </a:solidFill>
                <a:latin typeface="+mn-lt"/>
              </a:defRPr>
            </a:lvl1pPr>
          </a:lstStyle>
          <a:p>
            <a:fld id="{0F0F0D79-E572-4FAC-9735-4C19621114C8}" type="datetimeFigureOut">
              <a:rPr lang="en-US" smtClean="0"/>
              <a:t>2016-02-11</a:t>
            </a:fld>
            <a:endParaRPr lang="en-US"/>
          </a:p>
        </p:txBody>
      </p:sp>
      <p:sp>
        <p:nvSpPr>
          <p:cNvPr id="5" name="Footer Placeholder 4"/>
          <p:cNvSpPr>
            <a:spLocks noGrp="1"/>
          </p:cNvSpPr>
          <p:nvPr>
            <p:ph type="ftr" sz="quarter" idx="3"/>
          </p:nvPr>
        </p:nvSpPr>
        <p:spPr>
          <a:xfrm>
            <a:off x="761999" y="6208776"/>
            <a:ext cx="4873869" cy="365125"/>
          </a:xfrm>
          <a:prstGeom prst="rect">
            <a:avLst/>
          </a:prstGeom>
        </p:spPr>
        <p:txBody>
          <a:bodyPr vert="horz" lIns="91440" tIns="45720" rIns="91440" bIns="45720" rtlCol="0" anchor="ctr"/>
          <a:lstStyle>
            <a:lvl1pPr algn="l">
              <a:defRPr sz="1200" b="1">
                <a:solidFill>
                  <a:schemeClr val="tx2">
                    <a:lumMod val="90000"/>
                    <a:lumOff val="10000"/>
                  </a:schemeClr>
                </a:solidFill>
              </a:defRPr>
            </a:lvl1pPr>
          </a:lstStyle>
          <a:p>
            <a:endParaRPr lang="en-US"/>
          </a:p>
        </p:txBody>
      </p:sp>
      <p:sp>
        <p:nvSpPr>
          <p:cNvPr id="6" name="Slide Number Placeholder 5"/>
          <p:cNvSpPr>
            <a:spLocks noGrp="1"/>
          </p:cNvSpPr>
          <p:nvPr>
            <p:ph type="sldNum" sz="quarter" idx="4"/>
          </p:nvPr>
        </p:nvSpPr>
        <p:spPr>
          <a:xfrm>
            <a:off x="7620000" y="5687568"/>
            <a:ext cx="762000" cy="365125"/>
          </a:xfrm>
          <a:prstGeom prst="rect">
            <a:avLst/>
          </a:prstGeom>
        </p:spPr>
        <p:txBody>
          <a:bodyPr vert="horz" lIns="91440" tIns="45720" rIns="91440" bIns="45720" rtlCol="0" anchor="ctr"/>
          <a:lstStyle>
            <a:lvl1pPr algn="r">
              <a:defRPr sz="2400">
                <a:solidFill>
                  <a:schemeClr val="tx1">
                    <a:lumMod val="85000"/>
                    <a:lumOff val="15000"/>
                  </a:schemeClr>
                </a:solidFill>
                <a:latin typeface="+mj-lt"/>
              </a:defRPr>
            </a:lvl1pPr>
          </a:lstStyle>
          <a:p>
            <a:fld id="{A9ADD99C-8AFC-4522-B9C9-346D8A15A0F6}" type="slidenum">
              <a:rPr lang="en-US" smtClean="0"/>
              <a:t>‹#›</a:t>
            </a:fld>
            <a:endParaRPr lang="en-US"/>
          </a:p>
        </p:txBody>
      </p:sp>
      <p:sp>
        <p:nvSpPr>
          <p:cNvPr id="8" name="Rectangle 7"/>
          <p:cNvSpPr/>
          <p:nvPr/>
        </p:nvSpPr>
        <p:spPr>
          <a:xfrm>
            <a:off x="777240" y="0"/>
            <a:ext cx="75438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5400" b="0" i="0" u="none"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b="0" i="0" u="none"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video" Target="https://www.youtube.com/embed/GCi_PIz5ekU"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video" Target="https://www.youtube.com/embed/K1-gB1TaoUY"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3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000" dirty="0">
                <a:solidFill>
                  <a:prstClr val="black">
                    <a:lumMod val="85000"/>
                    <a:lumOff val="15000"/>
                  </a:prstClr>
                </a:solidFill>
              </a:rPr>
              <a:t>CLAS 220: </a:t>
            </a:r>
            <a:br>
              <a:rPr lang="en-US" sz="6000" dirty="0">
                <a:solidFill>
                  <a:prstClr val="black">
                    <a:lumMod val="85000"/>
                    <a:lumOff val="15000"/>
                  </a:prstClr>
                </a:solidFill>
              </a:rPr>
            </a:br>
            <a:r>
              <a:rPr lang="en-US" sz="3200" dirty="0">
                <a:solidFill>
                  <a:prstClr val="black">
                    <a:lumMod val="85000"/>
                    <a:lumOff val="15000"/>
                  </a:prstClr>
                </a:solidFill>
              </a:rPr>
              <a:t>Introduction to Classical Mythology</a:t>
            </a:r>
            <a:endParaRPr lang="en-US" dirty="0"/>
          </a:p>
        </p:txBody>
      </p:sp>
      <p:sp>
        <p:nvSpPr>
          <p:cNvPr id="3" name="Subtitle 2"/>
          <p:cNvSpPr>
            <a:spLocks noGrp="1"/>
          </p:cNvSpPr>
          <p:nvPr>
            <p:ph type="subTitle" idx="1"/>
          </p:nvPr>
        </p:nvSpPr>
        <p:spPr/>
        <p:txBody>
          <a:bodyPr>
            <a:normAutofit lnSpcReduction="10000"/>
          </a:bodyPr>
          <a:lstStyle/>
          <a:p>
            <a:r>
              <a:rPr lang="en-US" b="1" dirty="0" smtClean="0"/>
              <a:t>Lecture 4: Heroes</a:t>
            </a:r>
          </a:p>
          <a:p>
            <a:r>
              <a:rPr lang="en-US" b="1" dirty="0" err="1" smtClean="0"/>
              <a:t>Philostratus</a:t>
            </a:r>
            <a:r>
              <a:rPr lang="en-US" b="1" dirty="0" smtClean="0"/>
              <a:t>, </a:t>
            </a:r>
            <a:r>
              <a:rPr lang="en-US" b="1" i="1" dirty="0" err="1" smtClean="0"/>
              <a:t>Heroikos</a:t>
            </a:r>
            <a:endParaRPr lang="en-US" b="1" dirty="0"/>
          </a:p>
        </p:txBody>
      </p:sp>
    </p:spTree>
    <p:extLst>
      <p:ext uri="{BB962C8B-B14F-4D97-AF65-F5344CB8AC3E}">
        <p14:creationId xmlns:p14="http://schemas.microsoft.com/office/powerpoint/2010/main" val="26316815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hero?</a:t>
            </a:r>
            <a:endParaRPr lang="en-US" dirty="0"/>
          </a:p>
        </p:txBody>
      </p:sp>
      <p:pic>
        <p:nvPicPr>
          <p:cNvPr id="8194" name="Picture 2" title="photo of John Lenn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743200"/>
            <a:ext cx="2619375" cy="2066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title="photo of Aretha Frankl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3046" y="2743199"/>
            <a:ext cx="1564958" cy="2066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5" title="photo of the young Robert Denir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7575" y="567200"/>
            <a:ext cx="2755900" cy="2066925"/>
          </a:xfrm>
          <a:prstGeom prst="rect">
            <a:avLst/>
          </a:prstGeom>
          <a:noFill/>
          <a:extLst>
            <a:ext uri="{909E8E84-426E-40DD-AFC4-6F175D3DCCD1}">
              <a14:hiddenFill xmlns:a14="http://schemas.microsoft.com/office/drawing/2010/main">
                <a:solidFill>
                  <a:srgbClr val="FFFFFF"/>
                </a:solidFill>
              </a14:hiddenFill>
            </a:ext>
          </a:extLst>
        </p:spPr>
      </p:pic>
      <p:pic>
        <p:nvPicPr>
          <p:cNvPr id="8199" name="Picture 7" title="photo of Bette Davi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71587" y="512556"/>
            <a:ext cx="1752600" cy="2176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90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hero?</a:t>
            </a:r>
            <a:endParaRPr lang="en-US" dirty="0"/>
          </a:p>
        </p:txBody>
      </p:sp>
      <p:pic>
        <p:nvPicPr>
          <p:cNvPr id="9218" name="Picture 2" title="image of Superm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052636"/>
            <a:ext cx="2131368"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title="image of Wonder Wom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7730" y="2400298"/>
            <a:ext cx="2943225" cy="197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title="image of Spiderm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7178" y="2052637"/>
            <a:ext cx="2204848"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5778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Greek hero?</a:t>
            </a:r>
            <a:endParaRPr lang="en-US" dirty="0"/>
          </a:p>
        </p:txBody>
      </p:sp>
      <p:sp>
        <p:nvSpPr>
          <p:cNvPr id="3" name="TextBox 2"/>
          <p:cNvSpPr txBox="1"/>
          <p:nvPr/>
        </p:nvSpPr>
        <p:spPr>
          <a:xfrm>
            <a:off x="990600" y="1219200"/>
            <a:ext cx="7239000" cy="1754326"/>
          </a:xfrm>
          <a:prstGeom prst="rect">
            <a:avLst/>
          </a:prstGeom>
          <a:noFill/>
        </p:spPr>
        <p:txBody>
          <a:bodyPr wrap="square" rtlCol="0">
            <a:spAutoFit/>
          </a:bodyPr>
          <a:lstStyle/>
          <a:p>
            <a:pPr marL="342900" indent="-342900">
              <a:buFont typeface="+mj-lt"/>
              <a:buAutoNum type="arabicPeriod"/>
            </a:pPr>
            <a:r>
              <a:rPr lang="en-US" sz="3600" dirty="0" smtClean="0"/>
              <a:t>Unseasonal</a:t>
            </a:r>
          </a:p>
          <a:p>
            <a:pPr marL="342900" indent="-342900">
              <a:buFont typeface="+mj-lt"/>
              <a:buAutoNum type="arabicPeriod"/>
            </a:pPr>
            <a:r>
              <a:rPr lang="en-US" sz="3600" dirty="0" smtClean="0"/>
              <a:t>Extreme</a:t>
            </a:r>
          </a:p>
          <a:p>
            <a:pPr marL="342900" indent="-342900">
              <a:buFont typeface="+mj-lt"/>
              <a:buAutoNum type="arabicPeriod"/>
            </a:pPr>
            <a:r>
              <a:rPr lang="en-US" sz="3600" dirty="0" smtClean="0"/>
              <a:t>Antagonistic relationship with a god</a:t>
            </a:r>
            <a:endParaRPr lang="en-US" sz="3600" dirty="0"/>
          </a:p>
        </p:txBody>
      </p:sp>
    </p:spTree>
    <p:extLst>
      <p:ext uri="{BB962C8B-B14F-4D97-AF65-F5344CB8AC3E}">
        <p14:creationId xmlns:p14="http://schemas.microsoft.com/office/powerpoint/2010/main" val="4093111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a Greek hero?</a:t>
            </a:r>
            <a:br>
              <a:rPr lang="en-US" dirty="0" smtClean="0"/>
            </a:br>
            <a:r>
              <a:rPr lang="en-US" sz="3600" dirty="0" smtClean="0"/>
              <a:t>1. Unseasonal</a:t>
            </a:r>
            <a:endParaRPr lang="en-US" sz="3600" dirty="0"/>
          </a:p>
        </p:txBody>
      </p:sp>
      <p:sp>
        <p:nvSpPr>
          <p:cNvPr id="3" name="TextBox 2"/>
          <p:cNvSpPr txBox="1"/>
          <p:nvPr/>
        </p:nvSpPr>
        <p:spPr>
          <a:xfrm>
            <a:off x="990600" y="1219200"/>
            <a:ext cx="7239000" cy="2862322"/>
          </a:xfrm>
          <a:prstGeom prst="rect">
            <a:avLst/>
          </a:prstGeom>
          <a:noFill/>
        </p:spPr>
        <p:txBody>
          <a:bodyPr wrap="square" rtlCol="0">
            <a:spAutoFit/>
          </a:bodyPr>
          <a:lstStyle/>
          <a:p>
            <a:r>
              <a:rPr lang="el-GR" sz="2000" dirty="0" smtClean="0">
                <a:latin typeface="Palatino Linotype" panose="02040502050505030304" pitchFamily="18" charset="0"/>
              </a:rPr>
              <a:t>μὴ φῦναι τὸν ἅπαντα νικᾷ λόγον: τὸ δ᾽, ἐπεὶ φανῇ,</a:t>
            </a:r>
          </a:p>
          <a:p>
            <a:r>
              <a:rPr lang="el-GR" sz="2000" dirty="0" smtClean="0">
                <a:latin typeface="Palatino Linotype" panose="02040502050505030304" pitchFamily="18" charset="0"/>
              </a:rPr>
              <a:t>βῆναι κεῖθεν ὅθεν περ ἥκει,</a:t>
            </a:r>
          </a:p>
          <a:p>
            <a:r>
              <a:rPr lang="el-GR" sz="2000" dirty="0" smtClean="0">
                <a:latin typeface="Palatino Linotype" panose="02040502050505030304" pitchFamily="18" charset="0"/>
              </a:rPr>
              <a:t>πολὺ δεύτερον, ὡς τάχιστα.</a:t>
            </a:r>
            <a:endParaRPr lang="en-US" sz="2000" dirty="0" smtClean="0">
              <a:latin typeface="Palatino Linotype" panose="02040502050505030304" pitchFamily="18" charset="0"/>
            </a:endParaRPr>
          </a:p>
          <a:p>
            <a:r>
              <a:rPr lang="en-US" sz="2000" dirty="0" smtClean="0">
                <a:latin typeface="Palatino Linotype" panose="02040502050505030304" pitchFamily="18" charset="0"/>
              </a:rPr>
              <a:t>(Sophocles, Oedipus at </a:t>
            </a:r>
            <a:r>
              <a:rPr lang="en-US" sz="2000" dirty="0" err="1" smtClean="0">
                <a:latin typeface="Palatino Linotype" panose="02040502050505030304" pitchFamily="18" charset="0"/>
              </a:rPr>
              <a:t>Colonnus</a:t>
            </a:r>
            <a:r>
              <a:rPr lang="en-US" sz="2000" dirty="0" smtClean="0">
                <a:latin typeface="Palatino Linotype" panose="02040502050505030304" pitchFamily="18" charset="0"/>
              </a:rPr>
              <a:t>, 1225-27)</a:t>
            </a:r>
          </a:p>
          <a:p>
            <a:endParaRPr lang="en-US" sz="2000" dirty="0">
              <a:latin typeface="Palatino Linotype" panose="02040502050505030304" pitchFamily="18" charset="0"/>
            </a:endParaRPr>
          </a:p>
          <a:p>
            <a:r>
              <a:rPr lang="en-US" sz="2000" dirty="0" smtClean="0">
                <a:latin typeface="Palatino Linotype" panose="02040502050505030304" pitchFamily="18" charset="0"/>
              </a:rPr>
              <a:t>Not to have been born is the best of all by far; next best, by far,</a:t>
            </a:r>
          </a:p>
          <a:p>
            <a:r>
              <a:rPr lang="en-US" sz="2000" dirty="0" smtClean="0">
                <a:latin typeface="Palatino Linotype" panose="02040502050505030304" pitchFamily="18" charset="0"/>
              </a:rPr>
              <a:t>Once born, is to go back whence one came</a:t>
            </a:r>
          </a:p>
          <a:p>
            <a:r>
              <a:rPr lang="en-US" sz="2000" dirty="0" smtClean="0">
                <a:latin typeface="Palatino Linotype" panose="02040502050505030304" pitchFamily="18" charset="0"/>
              </a:rPr>
              <a:t>As soon as possible.</a:t>
            </a:r>
            <a:endParaRPr lang="en-US" sz="2000" dirty="0">
              <a:latin typeface="Palatino Linotype" panose="02040502050505030304" pitchFamily="18" charset="0"/>
            </a:endParaRPr>
          </a:p>
          <a:p>
            <a:r>
              <a:rPr lang="el-GR" sz="2000" dirty="0" smtClean="0">
                <a:latin typeface="Palatino Linotype" panose="02040502050505030304" pitchFamily="18" charset="0"/>
              </a:rPr>
              <a:t> </a:t>
            </a:r>
            <a:endParaRPr lang="en-US" sz="2000" dirty="0">
              <a:latin typeface="Palatino Linotype" panose="02040502050505030304" pitchFamily="18" charset="0"/>
            </a:endParaRPr>
          </a:p>
        </p:txBody>
      </p:sp>
    </p:spTree>
    <p:extLst>
      <p:ext uri="{BB962C8B-B14F-4D97-AF65-F5344CB8AC3E}">
        <p14:creationId xmlns:p14="http://schemas.microsoft.com/office/powerpoint/2010/main" val="1781932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a Greek hero?</a:t>
            </a:r>
            <a:br>
              <a:rPr lang="en-US" dirty="0" smtClean="0"/>
            </a:br>
            <a:r>
              <a:rPr lang="en-US" sz="3600" dirty="0" smtClean="0"/>
              <a:t>1. Unseasonal</a:t>
            </a:r>
            <a:endParaRPr lang="en-US" sz="3600" dirty="0"/>
          </a:p>
        </p:txBody>
      </p:sp>
      <p:sp>
        <p:nvSpPr>
          <p:cNvPr id="3" name="TextBox 2"/>
          <p:cNvSpPr txBox="1"/>
          <p:nvPr/>
        </p:nvSpPr>
        <p:spPr>
          <a:xfrm>
            <a:off x="990600" y="1219200"/>
            <a:ext cx="7239000" cy="2862322"/>
          </a:xfrm>
          <a:prstGeom prst="rect">
            <a:avLst/>
          </a:prstGeom>
          <a:noFill/>
        </p:spPr>
        <p:txBody>
          <a:bodyPr wrap="square" rtlCol="0">
            <a:spAutoFit/>
          </a:bodyPr>
          <a:lstStyle/>
          <a:p>
            <a:r>
              <a:rPr lang="el-GR" sz="2000" dirty="0" smtClean="0">
                <a:latin typeface="Palatino Linotype" panose="02040502050505030304" pitchFamily="18" charset="0"/>
              </a:rPr>
              <a:t>ὥστε θνητὸν ὄντα κείνην τὴν τελευταίαν ἰδεῖν</a:t>
            </a:r>
          </a:p>
          <a:p>
            <a:r>
              <a:rPr lang="el-GR" sz="2000" dirty="0" smtClean="0">
                <a:latin typeface="Palatino Linotype" panose="02040502050505030304" pitchFamily="18" charset="0"/>
              </a:rPr>
              <a:t>ἡμέραν ἐπισκοποῦντα μηδέν᾽ ὀλβίζειν, πρὶν ἂν</a:t>
            </a:r>
          </a:p>
          <a:p>
            <a:r>
              <a:rPr lang="el-GR" sz="2000" dirty="0" smtClean="0">
                <a:latin typeface="Palatino Linotype" panose="02040502050505030304" pitchFamily="18" charset="0"/>
              </a:rPr>
              <a:t>τέρμα τοῦ βίου περάσῃ μηδὲν ἀλγεινὸν παθών.</a:t>
            </a:r>
            <a:endParaRPr lang="en-US" sz="2000" dirty="0" smtClean="0">
              <a:latin typeface="Palatino Linotype" panose="02040502050505030304" pitchFamily="18" charset="0"/>
            </a:endParaRPr>
          </a:p>
          <a:p>
            <a:r>
              <a:rPr lang="en-US" sz="2000" dirty="0" smtClean="0">
                <a:latin typeface="Palatino Linotype" panose="02040502050505030304" pitchFamily="18" charset="0"/>
              </a:rPr>
              <a:t>(Sophocles, Oedipus the King, 1528-30)</a:t>
            </a:r>
          </a:p>
          <a:p>
            <a:endParaRPr lang="en-US" sz="2000" dirty="0">
              <a:latin typeface="Palatino Linotype" panose="02040502050505030304" pitchFamily="18" charset="0"/>
            </a:endParaRPr>
          </a:p>
          <a:p>
            <a:r>
              <a:rPr lang="en-US" sz="2000" dirty="0" smtClean="0">
                <a:latin typeface="Palatino Linotype" panose="02040502050505030304" pitchFamily="18" charset="0"/>
              </a:rPr>
              <a:t>Thus call no one who is mortal happy (</a:t>
            </a:r>
            <a:r>
              <a:rPr lang="en-US" sz="2000" dirty="0" err="1" smtClean="0">
                <a:solidFill>
                  <a:srgbClr val="FF0000"/>
                </a:solidFill>
                <a:latin typeface="Palatino Linotype" panose="02040502050505030304" pitchFamily="18" charset="0"/>
              </a:rPr>
              <a:t>olbios</a:t>
            </a:r>
            <a:r>
              <a:rPr lang="en-US" sz="2000" dirty="0" smtClean="0">
                <a:latin typeface="Palatino Linotype" panose="02040502050505030304" pitchFamily="18" charset="0"/>
              </a:rPr>
              <a:t>), none who is </a:t>
            </a:r>
          </a:p>
          <a:p>
            <a:r>
              <a:rPr lang="en-US" sz="2000" dirty="0" smtClean="0">
                <a:latin typeface="Palatino Linotype" panose="02040502050505030304" pitchFamily="18" charset="0"/>
              </a:rPr>
              <a:t>Awaiting his final day, till</a:t>
            </a:r>
          </a:p>
          <a:p>
            <a:r>
              <a:rPr lang="en-US" sz="2000" dirty="0" smtClean="0">
                <a:latin typeface="Palatino Linotype" panose="02040502050505030304" pitchFamily="18" charset="0"/>
              </a:rPr>
              <a:t>He reaches the limit of his life suffering no pain.</a:t>
            </a:r>
            <a:endParaRPr lang="en-US" sz="2000" dirty="0">
              <a:latin typeface="Palatino Linotype" panose="02040502050505030304" pitchFamily="18" charset="0"/>
            </a:endParaRPr>
          </a:p>
          <a:p>
            <a:r>
              <a:rPr lang="el-GR" sz="2000" dirty="0" smtClean="0">
                <a:latin typeface="Palatino Linotype" panose="02040502050505030304" pitchFamily="18" charset="0"/>
              </a:rPr>
              <a:t> </a:t>
            </a:r>
            <a:endParaRPr lang="en-US" sz="2000" dirty="0">
              <a:latin typeface="Palatino Linotype" panose="02040502050505030304" pitchFamily="18" charset="0"/>
            </a:endParaRPr>
          </a:p>
        </p:txBody>
      </p:sp>
    </p:spTree>
    <p:extLst>
      <p:ext uri="{BB962C8B-B14F-4D97-AF65-F5344CB8AC3E}">
        <p14:creationId xmlns:p14="http://schemas.microsoft.com/office/powerpoint/2010/main" val="62975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a Greek hero?</a:t>
            </a:r>
            <a:br>
              <a:rPr lang="en-US" dirty="0" smtClean="0"/>
            </a:br>
            <a:r>
              <a:rPr lang="en-US" sz="3600" dirty="0" smtClean="0"/>
              <a:t>1. Unseasonal</a:t>
            </a:r>
            <a:endParaRPr lang="en-US" sz="3600" dirty="0"/>
          </a:p>
        </p:txBody>
      </p:sp>
      <p:sp>
        <p:nvSpPr>
          <p:cNvPr id="3" name="TextBox 2"/>
          <p:cNvSpPr txBox="1"/>
          <p:nvPr/>
        </p:nvSpPr>
        <p:spPr>
          <a:xfrm>
            <a:off x="990600" y="1219200"/>
            <a:ext cx="7239000" cy="3724096"/>
          </a:xfrm>
          <a:prstGeom prst="rect">
            <a:avLst/>
          </a:prstGeom>
          <a:noFill/>
        </p:spPr>
        <p:txBody>
          <a:bodyPr wrap="square" rtlCol="0">
            <a:spAutoFit/>
          </a:bodyPr>
          <a:lstStyle/>
          <a:p>
            <a:r>
              <a:rPr lang="en-US" sz="3600" b="1" dirty="0" err="1" smtClean="0">
                <a:solidFill>
                  <a:srgbClr val="FF0000"/>
                </a:solidFill>
              </a:rPr>
              <a:t>Olbios</a:t>
            </a:r>
            <a:r>
              <a:rPr lang="en-US" sz="3600" b="1" dirty="0" smtClean="0">
                <a:solidFill>
                  <a:srgbClr val="FF0000"/>
                </a:solidFill>
              </a:rPr>
              <a:t>:</a:t>
            </a:r>
          </a:p>
          <a:p>
            <a:endParaRPr lang="en-US" sz="2000" dirty="0"/>
          </a:p>
          <a:p>
            <a:pPr marL="457200" indent="-457200">
              <a:buAutoNum type="arabicPeriod"/>
            </a:pPr>
            <a:r>
              <a:rPr lang="en-US" sz="2000" dirty="0" smtClean="0"/>
              <a:t>Happy</a:t>
            </a:r>
          </a:p>
          <a:p>
            <a:pPr marL="457200" indent="-457200">
              <a:buAutoNum type="arabicPeriod"/>
            </a:pPr>
            <a:r>
              <a:rPr lang="en-US" sz="2000" dirty="0" smtClean="0"/>
              <a:t>Blessed</a:t>
            </a:r>
          </a:p>
          <a:p>
            <a:endParaRPr lang="en-US" sz="2000" dirty="0" smtClean="0"/>
          </a:p>
          <a:p>
            <a:r>
              <a:rPr lang="en-US" sz="2000" dirty="0" smtClean="0"/>
              <a:t>So:</a:t>
            </a:r>
          </a:p>
          <a:p>
            <a:endParaRPr lang="en-US" sz="2000" dirty="0"/>
          </a:p>
          <a:p>
            <a:pPr marL="457200" indent="-457200">
              <a:buAutoNum type="arabicPeriod"/>
            </a:pPr>
            <a:r>
              <a:rPr lang="en-US" sz="2000" dirty="0" smtClean="0"/>
              <a:t>Don’t count a man as happy until he has had a good death.</a:t>
            </a:r>
          </a:p>
          <a:p>
            <a:pPr marL="457200" indent="-457200">
              <a:buAutoNum type="arabicPeriod"/>
            </a:pPr>
            <a:r>
              <a:rPr lang="en-US" sz="2000" dirty="0" smtClean="0"/>
              <a:t>Don’t count a man as blessed (worship him as a hero) until he has had a good death.</a:t>
            </a:r>
            <a:endParaRPr lang="en-US" sz="2000" dirty="0"/>
          </a:p>
          <a:p>
            <a:r>
              <a:rPr lang="el-GR" sz="2000" dirty="0" smtClean="0"/>
              <a:t> </a:t>
            </a:r>
            <a:endParaRPr lang="en-US" sz="2000" dirty="0"/>
          </a:p>
        </p:txBody>
      </p:sp>
    </p:spTree>
    <p:extLst>
      <p:ext uri="{BB962C8B-B14F-4D97-AF65-F5344CB8AC3E}">
        <p14:creationId xmlns:p14="http://schemas.microsoft.com/office/powerpoint/2010/main" val="3262746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prstClr val="black">
                    <a:lumMod val="85000"/>
                    <a:lumOff val="15000"/>
                  </a:prstClr>
                </a:solidFill>
              </a:rPr>
              <a:t>More on being </a:t>
            </a:r>
            <a:r>
              <a:rPr lang="en-US" i="1" dirty="0" err="1">
                <a:solidFill>
                  <a:srgbClr val="FF0000"/>
                </a:solidFill>
              </a:rPr>
              <a:t>olbios</a:t>
            </a:r>
            <a:r>
              <a:rPr lang="en-US" dirty="0">
                <a:solidFill>
                  <a:srgbClr val="FF0000"/>
                </a:solidFill>
              </a:rPr>
              <a:t/>
            </a:r>
            <a:br>
              <a:rPr lang="en-US" dirty="0">
                <a:solidFill>
                  <a:srgbClr val="FF0000"/>
                </a:solidFill>
              </a:rPr>
            </a:br>
            <a:r>
              <a:rPr lang="en-US" sz="3600" dirty="0">
                <a:solidFill>
                  <a:prstClr val="black"/>
                </a:solidFill>
              </a:rPr>
              <a:t>The Story of Solon and Croesus</a:t>
            </a:r>
            <a:endParaRPr lang="en-US" dirty="0"/>
          </a:p>
        </p:txBody>
      </p:sp>
      <p:sp>
        <p:nvSpPr>
          <p:cNvPr id="3" name="Content Placeholder 2"/>
          <p:cNvSpPr>
            <a:spLocks noGrp="1"/>
          </p:cNvSpPr>
          <p:nvPr>
            <p:ph sz="quarter" idx="1"/>
          </p:nvPr>
        </p:nvSpPr>
        <p:spPr>
          <a:xfrm>
            <a:off x="762000" y="685800"/>
            <a:ext cx="5562600" cy="4191000"/>
          </a:xfrm>
        </p:spPr>
        <p:txBody>
          <a:bodyPr>
            <a:normAutofit fontScale="70000" lnSpcReduction="20000"/>
          </a:bodyPr>
          <a:lstStyle/>
          <a:p>
            <a:pPr algn="just">
              <a:buNone/>
            </a:pPr>
            <a:r>
              <a:rPr lang="en-US" dirty="0" smtClean="0"/>
              <a:t>Herodotus, </a:t>
            </a:r>
            <a:r>
              <a:rPr lang="en-US" i="1" dirty="0" smtClean="0"/>
              <a:t>Histories</a:t>
            </a:r>
            <a:r>
              <a:rPr lang="en-US" dirty="0" smtClean="0"/>
              <a:t>.</a:t>
            </a:r>
          </a:p>
          <a:p>
            <a:pPr algn="just">
              <a:buNone/>
            </a:pPr>
            <a:r>
              <a:rPr lang="en-US" dirty="0" smtClean="0"/>
              <a:t>Solon, the founder of the Athenian constitution, and the wisest man in Greece, comes to visit the wealthy tyrant Croesus. Croesus asks Solon who the happiest (most </a:t>
            </a:r>
            <a:r>
              <a:rPr lang="en-US" i="1" dirty="0" err="1" smtClean="0">
                <a:solidFill>
                  <a:srgbClr val="FF0000"/>
                </a:solidFill>
              </a:rPr>
              <a:t>olbios</a:t>
            </a:r>
            <a:r>
              <a:rPr lang="en-US" dirty="0" smtClean="0"/>
              <a:t>) of men is, expecting that the answer will be Croesus himself.</a:t>
            </a:r>
          </a:p>
          <a:p>
            <a:pPr algn="just">
              <a:buNone/>
            </a:pPr>
            <a:r>
              <a:rPr lang="en-US" dirty="0" smtClean="0"/>
              <a:t>Solon’s answer: </a:t>
            </a:r>
            <a:r>
              <a:rPr lang="en-US" dirty="0" err="1" smtClean="0"/>
              <a:t>Tellus</a:t>
            </a:r>
            <a:r>
              <a:rPr lang="en-US" dirty="0" smtClean="0"/>
              <a:t> of Athens, who had “both beautiful and good children, and he saw all his grandchildren from birth and all remaining alive... And the end of his life was most brilliant: for when the Athenians had a war against their neighbors in Eleusis, coming to the rescue and making a rout of the enemy he died most beautifully, and the Athenians had buried him publicly right where he fell, and honored him greatly.”</a:t>
            </a:r>
          </a:p>
          <a:p>
            <a:pPr algn="just">
              <a:buNone/>
            </a:pPr>
            <a:endParaRPr lang="en-US" dirty="0"/>
          </a:p>
          <a:p>
            <a:pPr>
              <a:buNone/>
            </a:pPr>
            <a:r>
              <a:rPr lang="en-US" dirty="0"/>
              <a:t>Croesus then asks, “Who’s the </a:t>
            </a:r>
            <a:r>
              <a:rPr lang="en-US" i="1" dirty="0"/>
              <a:t>second-happiest</a:t>
            </a:r>
            <a:r>
              <a:rPr lang="en-US" dirty="0"/>
              <a:t> of men?,</a:t>
            </a:r>
          </a:p>
          <a:p>
            <a:pPr>
              <a:buNone/>
            </a:pPr>
            <a:r>
              <a:rPr lang="en-US" dirty="0"/>
              <a:t>feeling certain that, since he wasn’t #1, he’ll at least be #2.</a:t>
            </a:r>
          </a:p>
          <a:p>
            <a:pPr algn="just">
              <a:buNone/>
            </a:pPr>
            <a:endParaRPr lang="en-US" dirty="0"/>
          </a:p>
        </p:txBody>
      </p:sp>
      <p:pic>
        <p:nvPicPr>
          <p:cNvPr id="11266" name="Picture 2" descr="Henrik van Steenwyck, 1610. National Gallery, London" title="painting of Croesus and Sol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1066800"/>
            <a:ext cx="2628900" cy="3533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6637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Solon and Croesus</a:t>
            </a:r>
            <a:endParaRPr lang="en-US" dirty="0"/>
          </a:p>
        </p:txBody>
      </p:sp>
      <p:sp>
        <p:nvSpPr>
          <p:cNvPr id="3" name="Content Placeholder 2"/>
          <p:cNvSpPr>
            <a:spLocks noGrp="1"/>
          </p:cNvSpPr>
          <p:nvPr>
            <p:ph sz="quarter" idx="1"/>
          </p:nvPr>
        </p:nvSpPr>
        <p:spPr>
          <a:xfrm>
            <a:off x="4191000" y="684612"/>
            <a:ext cx="4495800" cy="4533563"/>
          </a:xfrm>
        </p:spPr>
        <p:txBody>
          <a:bodyPr>
            <a:normAutofit fontScale="92500" lnSpcReduction="20000"/>
          </a:bodyPr>
          <a:lstStyle/>
          <a:p>
            <a:pPr>
              <a:buNone/>
            </a:pPr>
            <a:r>
              <a:rPr lang="en-US" dirty="0" smtClean="0"/>
              <a:t>… but he isn’t. Instead, the second-happiest of men are </a:t>
            </a:r>
            <a:r>
              <a:rPr lang="en-US" dirty="0" err="1" smtClean="0"/>
              <a:t>Cleobis</a:t>
            </a:r>
            <a:r>
              <a:rPr lang="en-US" dirty="0" smtClean="0"/>
              <a:t> and </a:t>
            </a:r>
            <a:r>
              <a:rPr lang="en-US" dirty="0" err="1" smtClean="0"/>
              <a:t>Biton</a:t>
            </a:r>
            <a:r>
              <a:rPr lang="en-US" dirty="0" smtClean="0"/>
              <a:t>, two young brothers who pull a chariot for their mother, a priestess of Hera, when the oxen who are supposed to do the job show up late.</a:t>
            </a:r>
          </a:p>
          <a:p>
            <a:pPr>
              <a:buNone/>
            </a:pPr>
            <a:endParaRPr lang="en-US" dirty="0" smtClean="0"/>
          </a:p>
          <a:p>
            <a:pPr>
              <a:buNone/>
            </a:pPr>
            <a:r>
              <a:rPr lang="en-US" dirty="0" smtClean="0"/>
              <a:t>She’s proud of them, and prays for the best thing that can happen to a mortal to happen to them. She gets her wish:</a:t>
            </a:r>
          </a:p>
          <a:p>
            <a:pPr>
              <a:buNone/>
            </a:pPr>
            <a:endParaRPr lang="en-US" dirty="0" smtClean="0"/>
          </a:p>
          <a:p>
            <a:pPr>
              <a:buNone/>
            </a:pPr>
            <a:r>
              <a:rPr lang="en-US" dirty="0" smtClean="0"/>
              <a:t>they lie down as if to sleep, and never get up.</a:t>
            </a:r>
            <a:endParaRPr lang="en-US" dirty="0"/>
          </a:p>
        </p:txBody>
      </p:sp>
      <p:pic>
        <p:nvPicPr>
          <p:cNvPr id="4" name="Picture 3" descr="cleobis biton.jpg"/>
          <p:cNvPicPr>
            <a:picLocks noChangeAspect="1"/>
          </p:cNvPicPr>
          <p:nvPr/>
        </p:nvPicPr>
        <p:blipFill>
          <a:blip r:embed="rId2" cstate="print"/>
          <a:stretch>
            <a:fillRect/>
          </a:stretch>
        </p:blipFill>
        <p:spPr>
          <a:xfrm>
            <a:off x="685800" y="1027850"/>
            <a:ext cx="2971800" cy="4190325"/>
          </a:xfrm>
          <a:prstGeom prst="rect">
            <a:avLst/>
          </a:prstGeom>
        </p:spPr>
      </p:pic>
    </p:spTree>
    <p:extLst>
      <p:ext uri="{BB962C8B-B14F-4D97-AF65-F5344CB8AC3E}">
        <p14:creationId xmlns:p14="http://schemas.microsoft.com/office/powerpoint/2010/main" val="2205212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lesson?</a:t>
            </a:r>
            <a:endParaRPr lang="en-US" dirty="0"/>
          </a:p>
        </p:txBody>
      </p:sp>
      <p:sp>
        <p:nvSpPr>
          <p:cNvPr id="3" name="Content Placeholder 2"/>
          <p:cNvSpPr>
            <a:spLocks noGrp="1"/>
          </p:cNvSpPr>
          <p:nvPr>
            <p:ph sz="quarter" idx="1"/>
          </p:nvPr>
        </p:nvSpPr>
        <p:spPr>
          <a:xfrm>
            <a:off x="4419600" y="1219200"/>
            <a:ext cx="4267200" cy="3962400"/>
          </a:xfrm>
        </p:spPr>
        <p:txBody>
          <a:bodyPr/>
          <a:lstStyle/>
          <a:p>
            <a:pPr>
              <a:buNone/>
            </a:pPr>
            <a:r>
              <a:rPr lang="en-US" dirty="0" smtClean="0"/>
              <a:t>Life is brief, and full of suffering. </a:t>
            </a:r>
          </a:p>
          <a:p>
            <a:pPr>
              <a:buNone/>
            </a:pPr>
            <a:r>
              <a:rPr lang="en-US" dirty="0" smtClean="0"/>
              <a:t>We’re like flowers that fade.</a:t>
            </a:r>
          </a:p>
          <a:p>
            <a:pPr>
              <a:buNone/>
            </a:pPr>
            <a:r>
              <a:rPr lang="en-US" dirty="0" smtClean="0"/>
              <a:t>Fame after death is like</a:t>
            </a:r>
            <a:r>
              <a:rPr lang="en-US" dirty="0"/>
              <a:t> </a:t>
            </a:r>
            <a:r>
              <a:rPr lang="en-US" dirty="0" smtClean="0"/>
              <a:t>a flower that never fades</a:t>
            </a:r>
          </a:p>
          <a:p>
            <a:pPr>
              <a:buNone/>
            </a:pPr>
            <a:endParaRPr lang="en-US" dirty="0" smtClean="0"/>
          </a:p>
          <a:p>
            <a:pPr>
              <a:buNone/>
            </a:pPr>
            <a:r>
              <a:rPr lang="el-GR" dirty="0" smtClean="0">
                <a:latin typeface="Palatino Linotype" pitchFamily="18" charset="0"/>
              </a:rPr>
              <a:t>κλέος ἄφθιτον</a:t>
            </a:r>
            <a:endParaRPr lang="en-US" dirty="0" smtClean="0">
              <a:latin typeface="Palatino Linotype" pitchFamily="18" charset="0"/>
            </a:endParaRPr>
          </a:p>
          <a:p>
            <a:pPr>
              <a:buNone/>
            </a:pPr>
            <a:r>
              <a:rPr lang="en-US" i="1" dirty="0" smtClean="0"/>
              <a:t> </a:t>
            </a:r>
            <a:r>
              <a:rPr lang="en-US" i="1" dirty="0" err="1" smtClean="0"/>
              <a:t>kleos</a:t>
            </a:r>
            <a:r>
              <a:rPr lang="en-US" i="1" dirty="0" smtClean="0"/>
              <a:t> </a:t>
            </a:r>
            <a:r>
              <a:rPr lang="en-US" i="1" dirty="0" err="1" smtClean="0"/>
              <a:t>aphthiton</a:t>
            </a:r>
            <a:endParaRPr lang="en-US" i="1" dirty="0" smtClean="0"/>
          </a:p>
          <a:p>
            <a:pPr>
              <a:buNone/>
            </a:pPr>
            <a:r>
              <a:rPr lang="en-US" dirty="0" smtClean="0"/>
              <a:t>fame that does not wilt</a:t>
            </a:r>
            <a:endParaRPr 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676400"/>
            <a:ext cx="3648075"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5166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Unseasonal Heroes</a:t>
            </a:r>
            <a:endParaRPr lang="en-US" dirty="0"/>
          </a:p>
        </p:txBody>
      </p:sp>
      <p:pic>
        <p:nvPicPr>
          <p:cNvPr id="4" name="Content Placeholder 3" descr="James-Dean.jpg"/>
          <p:cNvPicPr>
            <a:picLocks noGrp="1" noChangeAspect="1"/>
          </p:cNvPicPr>
          <p:nvPr>
            <p:ph sz="quarter" idx="1"/>
          </p:nvPr>
        </p:nvPicPr>
        <p:blipFill>
          <a:blip r:embed="rId2" cstate="print"/>
          <a:stretch>
            <a:fillRect/>
          </a:stretch>
        </p:blipFill>
        <p:spPr>
          <a:xfrm>
            <a:off x="381000" y="614574"/>
            <a:ext cx="2680369" cy="3810000"/>
          </a:xfrm>
        </p:spPr>
      </p:pic>
      <p:pic>
        <p:nvPicPr>
          <p:cNvPr id="5" name="Picture 4" descr="Marilyn-Monroe_1.jpg"/>
          <p:cNvPicPr>
            <a:picLocks noChangeAspect="1"/>
          </p:cNvPicPr>
          <p:nvPr/>
        </p:nvPicPr>
        <p:blipFill>
          <a:blip r:embed="rId3" cstate="print"/>
          <a:stretch>
            <a:fillRect/>
          </a:stretch>
        </p:blipFill>
        <p:spPr>
          <a:xfrm>
            <a:off x="6749796" y="614574"/>
            <a:ext cx="2045208" cy="2512347"/>
          </a:xfrm>
          <a:prstGeom prst="rect">
            <a:avLst/>
          </a:prstGeom>
        </p:spPr>
      </p:pic>
      <p:pic>
        <p:nvPicPr>
          <p:cNvPr id="6" name="Picture 5" descr="diana-MJ-431x300.jpg"/>
          <p:cNvPicPr>
            <a:picLocks noChangeAspect="1"/>
          </p:cNvPicPr>
          <p:nvPr/>
        </p:nvPicPr>
        <p:blipFill>
          <a:blip r:embed="rId4" cstate="print"/>
          <a:stretch>
            <a:fillRect/>
          </a:stretch>
        </p:blipFill>
        <p:spPr>
          <a:xfrm>
            <a:off x="3222170" y="628345"/>
            <a:ext cx="3267075" cy="2274066"/>
          </a:xfrm>
          <a:prstGeom prst="rect">
            <a:avLst/>
          </a:prstGeom>
        </p:spPr>
      </p:pic>
      <p:pic>
        <p:nvPicPr>
          <p:cNvPr id="7" name="Picture 6" descr="heath-ledger-dies_1201039935.jpg"/>
          <p:cNvPicPr>
            <a:picLocks noChangeAspect="1"/>
          </p:cNvPicPr>
          <p:nvPr/>
        </p:nvPicPr>
        <p:blipFill>
          <a:blip r:embed="rId5" cstate="print"/>
          <a:stretch>
            <a:fillRect/>
          </a:stretch>
        </p:blipFill>
        <p:spPr>
          <a:xfrm>
            <a:off x="6629400" y="3200400"/>
            <a:ext cx="2286000" cy="2857500"/>
          </a:xfrm>
          <a:prstGeom prst="rect">
            <a:avLst/>
          </a:prstGeom>
        </p:spPr>
      </p:pic>
      <p:pic>
        <p:nvPicPr>
          <p:cNvPr id="1026" name="Picture 2" descr="https://encrypted-tbn1.gstatic.com/images?q=tbn:ANd9GcQHdhCiZWeKzJHPzVMz2pDQeSVgq6B4unQFxT8tV_gZFNlbnYf9WQ"/>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0433" y="3048000"/>
            <a:ext cx="1755320" cy="2285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0358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Quiz Question</a:t>
            </a:r>
            <a:endParaRPr lang="en-US" dirty="0">
              <a:solidFill>
                <a:srgbClr val="FF0000"/>
              </a:solidFill>
            </a:endParaRPr>
          </a:p>
        </p:txBody>
      </p:sp>
      <p:sp>
        <p:nvSpPr>
          <p:cNvPr id="3" name="Content Placeholder 2"/>
          <p:cNvSpPr>
            <a:spLocks noGrp="1"/>
          </p:cNvSpPr>
          <p:nvPr>
            <p:ph idx="1"/>
          </p:nvPr>
        </p:nvSpPr>
        <p:spPr/>
        <p:txBody>
          <a:bodyPr/>
          <a:lstStyle/>
          <a:p>
            <a:pPr marL="457200" indent="-457200">
              <a:buAutoNum type="arabicPeriod"/>
            </a:pPr>
            <a:r>
              <a:rPr lang="en-US" dirty="0" smtClean="0"/>
              <a:t>What is the name of the hero buried near Troy who is discussed in the </a:t>
            </a:r>
            <a:r>
              <a:rPr lang="en-US" i="1" dirty="0" err="1" smtClean="0"/>
              <a:t>Heroikos</a:t>
            </a:r>
            <a:r>
              <a:rPr lang="en-US" dirty="0" smtClean="0"/>
              <a:t>?</a:t>
            </a:r>
          </a:p>
          <a:p>
            <a:pPr marL="777240" lvl="1" indent="-457200">
              <a:buFont typeface="+mj-lt"/>
              <a:buAutoNum type="alphaLcPeriod"/>
            </a:pPr>
            <a:r>
              <a:rPr lang="en-US" dirty="0" smtClean="0"/>
              <a:t>Philomela</a:t>
            </a:r>
          </a:p>
          <a:p>
            <a:pPr marL="777240" lvl="1" indent="-457200">
              <a:buFont typeface="+mj-lt"/>
              <a:buAutoNum type="alphaLcPeriod"/>
            </a:pPr>
            <a:r>
              <a:rPr lang="en-US" dirty="0" err="1" smtClean="0"/>
              <a:t>Protesilaus</a:t>
            </a:r>
            <a:endParaRPr lang="en-US" dirty="0" smtClean="0"/>
          </a:p>
          <a:p>
            <a:pPr marL="777240" lvl="1" indent="-457200">
              <a:buFont typeface="+mj-lt"/>
              <a:buAutoNum type="alphaLcPeriod"/>
            </a:pPr>
            <a:r>
              <a:rPr lang="en-US" dirty="0" err="1" smtClean="0"/>
              <a:t>Philoctetes</a:t>
            </a:r>
            <a:endParaRPr lang="en-US" dirty="0" smtClean="0"/>
          </a:p>
          <a:p>
            <a:pPr marL="777240" lvl="1" indent="-457200">
              <a:buFont typeface="+mj-lt"/>
              <a:buAutoNum type="alphaLcPeriod"/>
            </a:pPr>
            <a:r>
              <a:rPr lang="en-US" dirty="0" err="1" smtClean="0"/>
              <a:t>Penthesilea</a:t>
            </a:r>
            <a:endParaRPr lang="en-US" dirty="0"/>
          </a:p>
        </p:txBody>
      </p:sp>
    </p:spTree>
    <p:extLst>
      <p:ext uri="{BB962C8B-B14F-4D97-AF65-F5344CB8AC3E}">
        <p14:creationId xmlns:p14="http://schemas.microsoft.com/office/powerpoint/2010/main" val="40414606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l-GR" dirty="0" smtClean="0">
                <a:latin typeface="Palatino Linotype" pitchFamily="18" charset="0"/>
              </a:rPr>
              <a:t>κλέος ἄφθιτον</a:t>
            </a:r>
            <a:endParaRPr lang="en-US" dirty="0"/>
          </a:p>
        </p:txBody>
      </p:sp>
      <p:sp>
        <p:nvSpPr>
          <p:cNvPr id="3" name="Content Placeholder 2"/>
          <p:cNvSpPr>
            <a:spLocks noGrp="1"/>
          </p:cNvSpPr>
          <p:nvPr>
            <p:ph sz="quarter" idx="1"/>
          </p:nvPr>
        </p:nvSpPr>
        <p:spPr/>
        <p:txBody>
          <a:bodyPr/>
          <a:lstStyle/>
          <a:p>
            <a:pPr>
              <a:buNone/>
            </a:pPr>
            <a:r>
              <a:rPr lang="en-US" sz="3600" i="1" dirty="0" err="1" smtClean="0">
                <a:solidFill>
                  <a:srgbClr val="FF0000"/>
                </a:solidFill>
              </a:rPr>
              <a:t>kleos</a:t>
            </a:r>
            <a:r>
              <a:rPr lang="en-US" sz="3600" dirty="0" smtClean="0">
                <a:solidFill>
                  <a:srgbClr val="FF0000"/>
                </a:solidFill>
              </a:rPr>
              <a:t> </a:t>
            </a:r>
            <a:r>
              <a:rPr lang="en-US" sz="3600" dirty="0" smtClean="0"/>
              <a:t>is</a:t>
            </a:r>
          </a:p>
          <a:p>
            <a:pPr marL="514350" indent="-514350">
              <a:buAutoNum type="arabicPeriod"/>
            </a:pPr>
            <a:r>
              <a:rPr lang="en-US" dirty="0" smtClean="0"/>
              <a:t>fame</a:t>
            </a:r>
          </a:p>
          <a:p>
            <a:pPr marL="514350" indent="-514350">
              <a:buAutoNum type="arabicPeriod"/>
            </a:pPr>
            <a:r>
              <a:rPr lang="en-US" dirty="0" smtClean="0"/>
              <a:t>songs and stories about that fame (i.e. epic poetry)</a:t>
            </a:r>
          </a:p>
          <a:p>
            <a:pPr marL="514350" indent="-514350">
              <a:buAutoNum type="arabicPeriod"/>
            </a:pPr>
            <a:r>
              <a:rPr lang="en-US" dirty="0" smtClean="0"/>
              <a:t>worship as a hero</a:t>
            </a:r>
          </a:p>
          <a:p>
            <a:pPr marL="514350" indent="-514350">
              <a:buNone/>
            </a:pPr>
            <a:endParaRPr lang="en-US" dirty="0" smtClean="0"/>
          </a:p>
          <a:p>
            <a:pPr marL="514350" indent="-514350">
              <a:buNone/>
            </a:pPr>
            <a:endParaRPr lang="en-US" dirty="0" smtClean="0"/>
          </a:p>
          <a:p>
            <a:pPr marL="514350" indent="-514350">
              <a:buNone/>
            </a:pPr>
            <a:r>
              <a:rPr lang="en-US" dirty="0" smtClean="0"/>
              <a:t>In the Greek world, it’s the one way to outlast death.</a:t>
            </a:r>
          </a:p>
        </p:txBody>
      </p:sp>
    </p:spTree>
    <p:extLst>
      <p:ext uri="{BB962C8B-B14F-4D97-AF65-F5344CB8AC3E}">
        <p14:creationId xmlns:p14="http://schemas.microsoft.com/office/powerpoint/2010/main" val="37451676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“His name is Robert Paulson.”</a:t>
            </a:r>
            <a:endParaRPr lang="en-US" sz="4000" dirty="0"/>
          </a:p>
        </p:txBody>
      </p:sp>
      <p:pic>
        <p:nvPicPr>
          <p:cNvPr id="5" name="GCi_PIz5ekU" title="video clip of scene from &quot;Fight Club&quot;"/>
          <p:cNvPicPr>
            <a:picLocks noGrp="1" noRot="1" noChangeAspect="1"/>
          </p:cNvPicPr>
          <p:nvPr>
            <p:ph idx="1"/>
            <a:videoFile r:link="rId1"/>
          </p:nvPr>
        </p:nvPicPr>
        <p:blipFill>
          <a:blip r:embed="rId3"/>
          <a:stretch>
            <a:fillRect/>
          </a:stretch>
        </p:blipFill>
        <p:spPr>
          <a:xfrm>
            <a:off x="1143000" y="914400"/>
            <a:ext cx="6502400" cy="3657600"/>
          </a:xfrm>
          <a:prstGeom prst="rect">
            <a:avLst/>
          </a:prstGeom>
        </p:spPr>
      </p:pic>
    </p:spTree>
    <p:extLst>
      <p:ext uri="{BB962C8B-B14F-4D97-AF65-F5344CB8AC3E}">
        <p14:creationId xmlns:p14="http://schemas.microsoft.com/office/powerpoint/2010/main" val="3925932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p:cTn id="7" fill="hold" display="0">
                  <p:stCondLst>
                    <p:cond delay="indefinite"/>
                  </p:stCondLst>
                </p:cTn>
                <p:tgtEl>
                  <p:spTgt spid="5"/>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Philostratus</a:t>
            </a:r>
            <a:r>
              <a:rPr lang="en-US" dirty="0" smtClean="0"/>
              <a:t>, </a:t>
            </a:r>
            <a:r>
              <a:rPr lang="en-US" i="1" dirty="0" err="1" smtClean="0"/>
              <a:t>Heroikos</a:t>
            </a:r>
            <a:endParaRPr lang="en-US" dirty="0"/>
          </a:p>
        </p:txBody>
      </p:sp>
      <p:sp>
        <p:nvSpPr>
          <p:cNvPr id="3" name="Content Placeholder 2"/>
          <p:cNvSpPr>
            <a:spLocks noGrp="1"/>
          </p:cNvSpPr>
          <p:nvPr>
            <p:ph sz="quarter" idx="1"/>
          </p:nvPr>
        </p:nvSpPr>
        <p:spPr>
          <a:xfrm>
            <a:off x="762000" y="685800"/>
            <a:ext cx="5105400" cy="4495800"/>
          </a:xfrm>
        </p:spPr>
        <p:txBody>
          <a:bodyPr/>
          <a:lstStyle/>
          <a:p>
            <a:r>
              <a:rPr lang="en-US" dirty="0" smtClean="0"/>
              <a:t>written in the early 3</a:t>
            </a:r>
            <a:r>
              <a:rPr lang="en-US" baseline="30000" dirty="0" smtClean="0"/>
              <a:t>rd</a:t>
            </a:r>
            <a:r>
              <a:rPr lang="en-US" dirty="0" smtClean="0"/>
              <a:t> century AD</a:t>
            </a:r>
          </a:p>
          <a:p>
            <a:r>
              <a:rPr lang="en-US" dirty="0" smtClean="0"/>
              <a:t>a dialogue between a Phoenician traveler and a vinedresser who works at the tomb of </a:t>
            </a:r>
            <a:r>
              <a:rPr lang="en-US" dirty="0" err="1" smtClean="0"/>
              <a:t>Protesilaus</a:t>
            </a:r>
            <a:endParaRPr lang="en-US" dirty="0" smtClean="0"/>
          </a:p>
          <a:p>
            <a:endParaRPr lang="en-US" dirty="0" smtClean="0"/>
          </a:p>
          <a:p>
            <a:r>
              <a:rPr lang="en-US" dirty="0" err="1" smtClean="0"/>
              <a:t>Protesilaus</a:t>
            </a:r>
            <a:r>
              <a:rPr lang="en-US" dirty="0" smtClean="0"/>
              <a:t> was a young man, just married, who is the first Greek soldier off the ships at Troy, and the first to die</a:t>
            </a:r>
            <a:endParaRPr lang="en-US" dirty="0"/>
          </a:p>
        </p:txBody>
      </p:sp>
      <p:pic>
        <p:nvPicPr>
          <p:cNvPr id="17410" name="Picture 2" descr="Skione Protesilaus tetradrachm obverse" title="Greek coin bearing the image of Protesilau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0" y="1676400"/>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99249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Philostratus</a:t>
            </a:r>
            <a:r>
              <a:rPr lang="en-US" dirty="0" smtClean="0"/>
              <a:t>, </a:t>
            </a:r>
            <a:r>
              <a:rPr lang="en-US" i="1" dirty="0" err="1" smtClean="0"/>
              <a:t>Heroikos</a:t>
            </a:r>
            <a:endParaRPr lang="en-US" dirty="0"/>
          </a:p>
        </p:txBody>
      </p:sp>
      <p:sp>
        <p:nvSpPr>
          <p:cNvPr id="3" name="Content Placeholder 2"/>
          <p:cNvSpPr>
            <a:spLocks noGrp="1"/>
          </p:cNvSpPr>
          <p:nvPr>
            <p:ph sz="quarter" idx="1"/>
          </p:nvPr>
        </p:nvSpPr>
        <p:spPr>
          <a:xfrm>
            <a:off x="762000" y="685800"/>
            <a:ext cx="7543800" cy="2438400"/>
          </a:xfrm>
        </p:spPr>
        <p:txBody>
          <a:bodyPr>
            <a:normAutofit fontScale="92500" lnSpcReduction="20000"/>
          </a:bodyPr>
          <a:lstStyle/>
          <a:p>
            <a:pPr algn="just"/>
            <a:r>
              <a:rPr lang="en-US" dirty="0" err="1" smtClean="0"/>
              <a:t>Protesilaus</a:t>
            </a:r>
            <a:r>
              <a:rPr lang="en-US" dirty="0" smtClean="0"/>
              <a:t> is buried in a garden (like Robert Paulson!)</a:t>
            </a:r>
          </a:p>
          <a:p>
            <a:pPr algn="just">
              <a:buNone/>
            </a:pPr>
            <a:r>
              <a:rPr lang="en-US" dirty="0" smtClean="0"/>
              <a:t>“This large mound here no doubt contains him. The nymphs created these elms around the mound, and they made, I suppose, the following decree concerning these trees: “Those branches turned toward Ilion [Troy] will blossom early and will then immediately shed their leaves </a:t>
            </a:r>
            <a:r>
              <a:rPr lang="en-US" b="1" i="1" dirty="0" smtClean="0"/>
              <a:t>before their season</a:t>
            </a:r>
            <a:r>
              <a:rPr lang="en-US" b="1" dirty="0" smtClean="0"/>
              <a:t>, </a:t>
            </a:r>
            <a:r>
              <a:rPr lang="en-US" dirty="0" smtClean="0"/>
              <a:t>(this was indeed the misfortune of </a:t>
            </a:r>
            <a:r>
              <a:rPr lang="en-US" dirty="0" err="1" smtClean="0"/>
              <a:t>Protesilaus</a:t>
            </a:r>
            <a:r>
              <a:rPr lang="en-US" dirty="0" smtClean="0"/>
              <a:t>), but a tree on the other side will live and prosper.” (p. 31)</a:t>
            </a:r>
            <a:endParaRPr lang="en-US" dirty="0"/>
          </a:p>
        </p:txBody>
      </p:sp>
      <p:pic>
        <p:nvPicPr>
          <p:cNvPr id="18434" name="Picture 2" title="photograph of the region near Elaeus tod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3186288"/>
            <a:ext cx="3200400" cy="1801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6982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Philostratus</a:t>
            </a:r>
            <a:r>
              <a:rPr lang="en-US" dirty="0" smtClean="0"/>
              <a:t>, </a:t>
            </a:r>
            <a:r>
              <a:rPr lang="en-US" i="1" dirty="0" err="1" smtClean="0"/>
              <a:t>Heroikos</a:t>
            </a:r>
            <a:endParaRPr lang="en-US" dirty="0"/>
          </a:p>
        </p:txBody>
      </p:sp>
      <p:sp>
        <p:nvSpPr>
          <p:cNvPr id="3" name="Content Placeholder 2"/>
          <p:cNvSpPr>
            <a:spLocks noGrp="1"/>
          </p:cNvSpPr>
          <p:nvPr>
            <p:ph sz="quarter" idx="1"/>
          </p:nvPr>
        </p:nvSpPr>
        <p:spPr>
          <a:xfrm>
            <a:off x="762000" y="685800"/>
            <a:ext cx="5591667" cy="4648200"/>
          </a:xfrm>
        </p:spPr>
        <p:txBody>
          <a:bodyPr>
            <a:normAutofit/>
          </a:bodyPr>
          <a:lstStyle/>
          <a:p>
            <a:pPr>
              <a:buNone/>
            </a:pPr>
            <a:r>
              <a:rPr lang="en-US" dirty="0" err="1" smtClean="0"/>
              <a:t>Protesilaus</a:t>
            </a:r>
            <a:r>
              <a:rPr lang="en-US" dirty="0" smtClean="0"/>
              <a:t> regularly comes back to life in this sacred garden around his tomb. </a:t>
            </a:r>
          </a:p>
          <a:p>
            <a:pPr>
              <a:buNone/>
            </a:pPr>
            <a:r>
              <a:rPr lang="en-US" dirty="0" smtClean="0"/>
              <a:t>He practices running and other sports, and he’s real enough to leave footprints and to be embraced.</a:t>
            </a:r>
          </a:p>
          <a:p>
            <a:pPr>
              <a:buNone/>
            </a:pPr>
            <a:r>
              <a:rPr lang="en-US" dirty="0" smtClean="0"/>
              <a:t>He gives advice to athletes and young lovers, and helps those afflicted with certain diseases.</a:t>
            </a:r>
          </a:p>
          <a:p>
            <a:pPr>
              <a:buNone/>
            </a:pPr>
            <a:r>
              <a:rPr lang="en-US" dirty="0" smtClean="0"/>
              <a:t>When an adulteress and her lover came to his tomb, </a:t>
            </a:r>
            <a:r>
              <a:rPr lang="en-US" dirty="0" err="1" smtClean="0"/>
              <a:t>Protesilaus</a:t>
            </a:r>
            <a:r>
              <a:rPr lang="en-US" dirty="0" smtClean="0"/>
              <a:t> caused a dog to bite them and chase them away.</a:t>
            </a:r>
            <a:endParaRPr lang="en-US" dirty="0"/>
          </a:p>
        </p:txBody>
      </p:sp>
      <p:pic>
        <p:nvPicPr>
          <p:cNvPr id="19458" name="Picture 2" descr="Roman copy of Greek original, c. 131-181 AD." title="statue of Protesila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2362200"/>
            <a:ext cx="2822990" cy="2750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266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Philostratus</a:t>
            </a:r>
            <a:r>
              <a:rPr lang="en-US" dirty="0" smtClean="0"/>
              <a:t>, </a:t>
            </a:r>
            <a:r>
              <a:rPr lang="en-US" i="1" dirty="0" err="1" smtClean="0"/>
              <a:t>Heroikos</a:t>
            </a:r>
            <a:endParaRPr lang="en-US" dirty="0"/>
          </a:p>
        </p:txBody>
      </p:sp>
      <p:sp>
        <p:nvSpPr>
          <p:cNvPr id="3" name="Content Placeholder 2"/>
          <p:cNvSpPr>
            <a:spLocks noGrp="1"/>
          </p:cNvSpPr>
          <p:nvPr>
            <p:ph sz="quarter" idx="1"/>
          </p:nvPr>
        </p:nvSpPr>
        <p:spPr/>
        <p:txBody>
          <a:bodyPr/>
          <a:lstStyle/>
          <a:p>
            <a:pPr algn="just">
              <a:buNone/>
            </a:pPr>
            <a:r>
              <a:rPr lang="en-US" dirty="0" smtClean="0"/>
              <a:t>“He heals all the illnesses there are, especially consumption, edemas, diseases of the eyes, and </a:t>
            </a:r>
            <a:r>
              <a:rPr lang="en-US" dirty="0" err="1" smtClean="0"/>
              <a:t>quartan</a:t>
            </a:r>
            <a:r>
              <a:rPr lang="en-US" dirty="0" smtClean="0"/>
              <a:t> fever. Lovers can also gain his counsel, for he sympathizes deeply with those unlucky in erotic matters, and he suggests charms and tricks with which they enchant their boy lovers. But he neither converses with adulterers, nor offers them any erotic advice. He says that he dislikes them because they give love a bad name.” (p. 47)</a:t>
            </a:r>
            <a:endParaRPr lang="en-US" dirty="0"/>
          </a:p>
        </p:txBody>
      </p:sp>
    </p:spTree>
    <p:extLst>
      <p:ext uri="{BB962C8B-B14F-4D97-AF65-F5344CB8AC3E}">
        <p14:creationId xmlns:p14="http://schemas.microsoft.com/office/powerpoint/2010/main" val="5896542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Some Basic Facts about Hero-Cult</a:t>
            </a:r>
            <a:endParaRPr lang="en-US" sz="3600" dirty="0"/>
          </a:p>
        </p:txBody>
      </p:sp>
      <p:sp>
        <p:nvSpPr>
          <p:cNvPr id="3" name="Content Placeholder 2"/>
          <p:cNvSpPr>
            <a:spLocks noGrp="1"/>
          </p:cNvSpPr>
          <p:nvPr>
            <p:ph sz="quarter" idx="1"/>
          </p:nvPr>
        </p:nvSpPr>
        <p:spPr>
          <a:xfrm>
            <a:off x="762000" y="685800"/>
            <a:ext cx="7543800" cy="1676400"/>
          </a:xfrm>
        </p:spPr>
        <p:txBody>
          <a:bodyPr/>
          <a:lstStyle/>
          <a:p>
            <a:pPr marL="514350" indent="-514350">
              <a:buAutoNum type="arabicPeriod"/>
            </a:pPr>
            <a:r>
              <a:rPr lang="en-US" dirty="0" smtClean="0"/>
              <a:t>It’s deeply local. Every city, every neighborhood, every village, every forest, mountain and stream can have its own hero. </a:t>
            </a:r>
          </a:p>
          <a:p>
            <a:pPr marL="514350" indent="-514350">
              <a:buNone/>
            </a:pPr>
            <a:endParaRPr lang="en-US" dirty="0" smtClean="0"/>
          </a:p>
        </p:txBody>
      </p:sp>
      <p:pic>
        <p:nvPicPr>
          <p:cNvPr id="5" name="Picture 4" title="photo of the Acropolis, Athens"/>
          <p:cNvPicPr>
            <a:picLocks noChangeAspect="1"/>
          </p:cNvPicPr>
          <p:nvPr/>
        </p:nvPicPr>
        <p:blipFill>
          <a:blip r:embed="rId2" cstate="print"/>
          <a:stretch>
            <a:fillRect/>
          </a:stretch>
        </p:blipFill>
        <p:spPr>
          <a:xfrm>
            <a:off x="1295400" y="1905000"/>
            <a:ext cx="3105150" cy="2587625"/>
          </a:xfrm>
          <a:prstGeom prst="rect">
            <a:avLst/>
          </a:prstGeom>
        </p:spPr>
      </p:pic>
      <p:pic>
        <p:nvPicPr>
          <p:cNvPr id="6" name="Picture 5" title="photo of the river Alphaeus, Greece"/>
          <p:cNvPicPr>
            <a:picLocks noChangeAspect="1"/>
          </p:cNvPicPr>
          <p:nvPr/>
        </p:nvPicPr>
        <p:blipFill>
          <a:blip r:embed="rId3" cstate="print"/>
          <a:stretch>
            <a:fillRect/>
          </a:stretch>
        </p:blipFill>
        <p:spPr>
          <a:xfrm>
            <a:off x="4605999" y="1905000"/>
            <a:ext cx="1832901" cy="2587625"/>
          </a:xfrm>
          <a:prstGeom prst="rect">
            <a:avLst/>
          </a:prstGeom>
        </p:spPr>
      </p:pic>
    </p:spTree>
    <p:extLst>
      <p:ext uri="{BB962C8B-B14F-4D97-AF65-F5344CB8AC3E}">
        <p14:creationId xmlns:p14="http://schemas.microsoft.com/office/powerpoint/2010/main" val="15141321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Some Basic Facts about Hero-Cult</a:t>
            </a:r>
            <a:endParaRPr lang="en-US" sz="3600" dirty="0"/>
          </a:p>
        </p:txBody>
      </p:sp>
      <p:sp>
        <p:nvSpPr>
          <p:cNvPr id="3" name="Content Placeholder 2"/>
          <p:cNvSpPr>
            <a:spLocks noGrp="1"/>
          </p:cNvSpPr>
          <p:nvPr>
            <p:ph sz="quarter" idx="1"/>
          </p:nvPr>
        </p:nvSpPr>
        <p:spPr>
          <a:xfrm>
            <a:off x="762000" y="685800"/>
            <a:ext cx="7543800" cy="1371600"/>
          </a:xfrm>
        </p:spPr>
        <p:txBody>
          <a:bodyPr/>
          <a:lstStyle/>
          <a:p>
            <a:pPr>
              <a:buNone/>
            </a:pPr>
            <a:r>
              <a:rPr lang="en-US" dirty="0" smtClean="0"/>
              <a:t>2. Every character, male, female, young or old, in Greek literature, is potentially a hero. But there would have been thousands more heroes we don’t know about.</a:t>
            </a:r>
          </a:p>
          <a:p>
            <a:pPr>
              <a:buNone/>
            </a:pPr>
            <a:endParaRPr lang="en-US" dirty="0" smtClean="0"/>
          </a:p>
        </p:txBody>
      </p:sp>
      <p:pic>
        <p:nvPicPr>
          <p:cNvPr id="4" name="Picture 3" descr="Athenian vase, c. 490 BC" title="vase painting of Achilles and Hector fighting"/>
          <p:cNvPicPr>
            <a:picLocks noChangeAspect="1"/>
          </p:cNvPicPr>
          <p:nvPr/>
        </p:nvPicPr>
        <p:blipFill>
          <a:blip r:embed="rId2" cstate="print"/>
          <a:stretch>
            <a:fillRect/>
          </a:stretch>
        </p:blipFill>
        <p:spPr>
          <a:xfrm>
            <a:off x="1981200" y="1981200"/>
            <a:ext cx="4572000" cy="3219450"/>
          </a:xfrm>
          <a:prstGeom prst="rect">
            <a:avLst/>
          </a:prstGeom>
        </p:spPr>
      </p:pic>
    </p:spTree>
    <p:extLst>
      <p:ext uri="{BB962C8B-B14F-4D97-AF65-F5344CB8AC3E}">
        <p14:creationId xmlns:p14="http://schemas.microsoft.com/office/powerpoint/2010/main" val="13885715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Some Basic Facts about Hero-Cult</a:t>
            </a:r>
            <a:endParaRPr lang="en-US" sz="3600" dirty="0"/>
          </a:p>
        </p:txBody>
      </p:sp>
      <p:sp>
        <p:nvSpPr>
          <p:cNvPr id="3" name="Content Placeholder 2"/>
          <p:cNvSpPr>
            <a:spLocks noGrp="1"/>
          </p:cNvSpPr>
          <p:nvPr>
            <p:ph sz="quarter" idx="1"/>
          </p:nvPr>
        </p:nvSpPr>
        <p:spPr>
          <a:xfrm>
            <a:off x="762000" y="685800"/>
            <a:ext cx="7543800" cy="762000"/>
          </a:xfrm>
        </p:spPr>
        <p:txBody>
          <a:bodyPr>
            <a:noAutofit/>
          </a:bodyPr>
          <a:lstStyle/>
          <a:p>
            <a:pPr marL="514350" indent="-514350">
              <a:buNone/>
            </a:pPr>
            <a:endParaRPr lang="en-US" dirty="0" smtClean="0"/>
          </a:p>
          <a:p>
            <a:pPr marL="514350" indent="-514350">
              <a:buNone/>
            </a:pPr>
            <a:r>
              <a:rPr lang="en-US" dirty="0" smtClean="0"/>
              <a:t>3. Hero-cult based around the body of the hero, or parts thereof, buried in the local ground in a tomb that could be well-known or secret.</a:t>
            </a:r>
          </a:p>
          <a:p>
            <a:pPr marL="514350" indent="-514350">
              <a:buNone/>
            </a:pPr>
            <a:endParaRPr lang="en-US" dirty="0"/>
          </a:p>
        </p:txBody>
      </p:sp>
      <p:pic>
        <p:nvPicPr>
          <p:cNvPr id="4" name="Picture 3" descr="Basilica of St. Augustine, Annaba, Tunisia&#10;" title="photograph of sarcophagus including elbow of St. Augustine of Hippo"/>
          <p:cNvPicPr>
            <a:picLocks noChangeAspect="1"/>
          </p:cNvPicPr>
          <p:nvPr/>
        </p:nvPicPr>
        <p:blipFill>
          <a:blip r:embed="rId2" cstate="print"/>
          <a:stretch>
            <a:fillRect/>
          </a:stretch>
        </p:blipFill>
        <p:spPr>
          <a:xfrm>
            <a:off x="1676400" y="1828800"/>
            <a:ext cx="4572000" cy="3429000"/>
          </a:xfrm>
          <a:prstGeom prst="rect">
            <a:avLst/>
          </a:prstGeom>
        </p:spPr>
      </p:pic>
      <p:sp>
        <p:nvSpPr>
          <p:cNvPr id="5" name="TextBox 4"/>
          <p:cNvSpPr txBox="1"/>
          <p:nvPr/>
        </p:nvSpPr>
        <p:spPr>
          <a:xfrm>
            <a:off x="6259286" y="3554186"/>
            <a:ext cx="2339167" cy="646331"/>
          </a:xfrm>
          <a:prstGeom prst="rect">
            <a:avLst/>
          </a:prstGeom>
          <a:noFill/>
        </p:spPr>
        <p:txBody>
          <a:bodyPr wrap="none" rtlCol="0">
            <a:spAutoFit/>
          </a:bodyPr>
          <a:lstStyle/>
          <a:p>
            <a:r>
              <a:rPr lang="en-US" dirty="0" smtClean="0"/>
              <a:t>Elbow of St. Augustine</a:t>
            </a:r>
          </a:p>
          <a:p>
            <a:r>
              <a:rPr lang="en-US" dirty="0" smtClean="0"/>
              <a:t>of Hippo</a:t>
            </a:r>
            <a:endParaRPr lang="en-US" dirty="0"/>
          </a:p>
        </p:txBody>
      </p:sp>
    </p:spTree>
    <p:extLst>
      <p:ext uri="{BB962C8B-B14F-4D97-AF65-F5344CB8AC3E}">
        <p14:creationId xmlns:p14="http://schemas.microsoft.com/office/powerpoint/2010/main" val="705930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Some Basic Facts about Hero-Cult</a:t>
            </a:r>
            <a:endParaRPr lang="en-US" sz="3600" dirty="0"/>
          </a:p>
        </p:txBody>
      </p:sp>
      <p:sp>
        <p:nvSpPr>
          <p:cNvPr id="3" name="Content Placeholder 2"/>
          <p:cNvSpPr>
            <a:spLocks noGrp="1"/>
          </p:cNvSpPr>
          <p:nvPr>
            <p:ph sz="quarter" idx="1"/>
          </p:nvPr>
        </p:nvSpPr>
        <p:spPr>
          <a:xfrm>
            <a:off x="762000" y="685800"/>
            <a:ext cx="7543800" cy="914400"/>
          </a:xfrm>
        </p:spPr>
        <p:txBody>
          <a:bodyPr/>
          <a:lstStyle/>
          <a:p>
            <a:pPr>
              <a:buNone/>
            </a:pPr>
            <a:r>
              <a:rPr lang="en-US" dirty="0" smtClean="0"/>
              <a:t>4. The hero and his tomb provided fertility and prosperity to its community.</a:t>
            </a:r>
          </a:p>
          <a:p>
            <a:pPr>
              <a:buNone/>
            </a:pPr>
            <a:endParaRPr lang="en-US" dirty="0"/>
          </a:p>
        </p:txBody>
      </p:sp>
      <p:pic>
        <p:nvPicPr>
          <p:cNvPr id="4" name="Picture 3" title="photo of a herd of sheep"/>
          <p:cNvPicPr>
            <a:picLocks noChangeAspect="1"/>
          </p:cNvPicPr>
          <p:nvPr/>
        </p:nvPicPr>
        <p:blipFill>
          <a:blip r:embed="rId2" cstate="print"/>
          <a:stretch>
            <a:fillRect/>
          </a:stretch>
        </p:blipFill>
        <p:spPr>
          <a:xfrm>
            <a:off x="762000" y="1828800"/>
            <a:ext cx="2316480" cy="1737360"/>
          </a:xfrm>
          <a:prstGeom prst="rect">
            <a:avLst/>
          </a:prstGeom>
        </p:spPr>
      </p:pic>
      <p:pic>
        <p:nvPicPr>
          <p:cNvPr id="5" name="Picture 4" title="photo of a wheatfield"/>
          <p:cNvPicPr>
            <a:picLocks noChangeAspect="1"/>
          </p:cNvPicPr>
          <p:nvPr/>
        </p:nvPicPr>
        <p:blipFill>
          <a:blip r:embed="rId3" cstate="print"/>
          <a:stretch>
            <a:fillRect/>
          </a:stretch>
        </p:blipFill>
        <p:spPr>
          <a:xfrm>
            <a:off x="3124200" y="1806538"/>
            <a:ext cx="2618363" cy="1737360"/>
          </a:xfrm>
          <a:prstGeom prst="rect">
            <a:avLst/>
          </a:prstGeom>
        </p:spPr>
      </p:pic>
      <p:pic>
        <p:nvPicPr>
          <p:cNvPr id="6" name="Picture 5" title="photo of babies"/>
          <p:cNvPicPr>
            <a:picLocks noChangeAspect="1"/>
          </p:cNvPicPr>
          <p:nvPr/>
        </p:nvPicPr>
        <p:blipFill>
          <a:blip r:embed="rId4" cstate="print"/>
          <a:stretch>
            <a:fillRect/>
          </a:stretch>
        </p:blipFill>
        <p:spPr>
          <a:xfrm>
            <a:off x="5861342" y="1828800"/>
            <a:ext cx="2616505" cy="1737360"/>
          </a:xfrm>
          <a:prstGeom prst="rect">
            <a:avLst/>
          </a:prstGeom>
        </p:spPr>
      </p:pic>
    </p:spTree>
    <p:extLst>
      <p:ext uri="{BB962C8B-B14F-4D97-AF65-F5344CB8AC3E}">
        <p14:creationId xmlns:p14="http://schemas.microsoft.com/office/powerpoint/2010/main" val="1444910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Quiz Question</a:t>
            </a:r>
            <a:endParaRPr lang="en-US"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2. Which of the following groups does </a:t>
            </a:r>
            <a:r>
              <a:rPr lang="en-US" dirty="0" err="1" smtClean="0"/>
              <a:t>Protesilaus</a:t>
            </a:r>
            <a:r>
              <a:rPr lang="en-US" dirty="0" smtClean="0"/>
              <a:t> help?</a:t>
            </a:r>
          </a:p>
          <a:p>
            <a:pPr marL="777240" lvl="1" indent="-457200">
              <a:buFont typeface="+mj-lt"/>
              <a:buAutoNum type="alphaLcPeriod"/>
            </a:pPr>
            <a:r>
              <a:rPr lang="en-US" dirty="0"/>
              <a:t>A</a:t>
            </a:r>
            <a:r>
              <a:rPr lang="en-US" dirty="0" smtClean="0"/>
              <a:t>thletes</a:t>
            </a:r>
          </a:p>
          <a:p>
            <a:pPr marL="777240" lvl="1" indent="-457200">
              <a:buFont typeface="+mj-lt"/>
              <a:buAutoNum type="alphaLcPeriod"/>
            </a:pPr>
            <a:r>
              <a:rPr lang="en-US" dirty="0" smtClean="0"/>
              <a:t>People with eye diseases</a:t>
            </a:r>
          </a:p>
          <a:p>
            <a:pPr marL="777240" lvl="1" indent="-457200">
              <a:buFont typeface="+mj-lt"/>
              <a:buAutoNum type="alphaLcPeriod"/>
            </a:pPr>
            <a:r>
              <a:rPr lang="en-US" dirty="0" smtClean="0"/>
              <a:t>Young couples in love</a:t>
            </a:r>
          </a:p>
          <a:p>
            <a:pPr marL="777240" lvl="1" indent="-457200">
              <a:buFont typeface="+mj-lt"/>
              <a:buAutoNum type="alphaLcPeriod"/>
            </a:pPr>
            <a:r>
              <a:rPr lang="en-US" dirty="0" smtClean="0"/>
              <a:t>All of </a:t>
            </a:r>
            <a:r>
              <a:rPr lang="en-US" smtClean="0"/>
              <a:t>the above</a:t>
            </a:r>
            <a:endParaRPr lang="en-US" dirty="0"/>
          </a:p>
        </p:txBody>
      </p:sp>
    </p:spTree>
    <p:extLst>
      <p:ext uri="{BB962C8B-B14F-4D97-AF65-F5344CB8AC3E}">
        <p14:creationId xmlns:p14="http://schemas.microsoft.com/office/powerpoint/2010/main" val="29011190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Some Basic Facts about Hero-Cult</a:t>
            </a:r>
            <a:endParaRPr lang="en-US" sz="3600" dirty="0"/>
          </a:p>
        </p:txBody>
      </p:sp>
      <p:sp>
        <p:nvSpPr>
          <p:cNvPr id="3" name="Content Placeholder 2"/>
          <p:cNvSpPr>
            <a:spLocks noGrp="1"/>
          </p:cNvSpPr>
          <p:nvPr>
            <p:ph sz="quarter" idx="1"/>
          </p:nvPr>
        </p:nvSpPr>
        <p:spPr>
          <a:xfrm>
            <a:off x="762000" y="685800"/>
            <a:ext cx="7543800" cy="1676400"/>
          </a:xfrm>
        </p:spPr>
        <p:txBody>
          <a:bodyPr/>
          <a:lstStyle/>
          <a:p>
            <a:pPr marL="514350" indent="-514350">
              <a:buAutoNum type="arabicPeriod" startAt="5"/>
            </a:pPr>
            <a:r>
              <a:rPr lang="en-US" dirty="0" smtClean="0"/>
              <a:t>Heroes are worshipped, kept happy, and brought back to life through animal sacrifice (often a ram, usually into a pit), and through libations (ritual offerings of liquid poured into the ground).</a:t>
            </a:r>
          </a:p>
          <a:p>
            <a:pPr marL="514350" indent="-514350">
              <a:buNone/>
            </a:pPr>
            <a:endParaRPr lang="en-US" dirty="0"/>
          </a:p>
        </p:txBody>
      </p:sp>
      <p:pic>
        <p:nvPicPr>
          <p:cNvPr id="4" name="Picture 3" title="vase painting of animal sacrifice"/>
          <p:cNvPicPr>
            <a:picLocks noChangeAspect="1"/>
          </p:cNvPicPr>
          <p:nvPr/>
        </p:nvPicPr>
        <p:blipFill>
          <a:blip r:embed="rId2" cstate="print"/>
          <a:stretch>
            <a:fillRect/>
          </a:stretch>
        </p:blipFill>
        <p:spPr>
          <a:xfrm>
            <a:off x="685800" y="2209800"/>
            <a:ext cx="3810000" cy="2743200"/>
          </a:xfrm>
          <a:prstGeom prst="rect">
            <a:avLst/>
          </a:prstGeom>
        </p:spPr>
      </p:pic>
      <p:pic>
        <p:nvPicPr>
          <p:cNvPr id="5" name="Picture 4" title="vase painting of libation"/>
          <p:cNvPicPr>
            <a:picLocks noChangeAspect="1"/>
          </p:cNvPicPr>
          <p:nvPr/>
        </p:nvPicPr>
        <p:blipFill>
          <a:blip r:embed="rId3" cstate="print"/>
          <a:stretch>
            <a:fillRect/>
          </a:stretch>
        </p:blipFill>
        <p:spPr>
          <a:xfrm>
            <a:off x="5562600" y="1753255"/>
            <a:ext cx="2638135" cy="3656290"/>
          </a:xfrm>
          <a:prstGeom prst="rect">
            <a:avLst/>
          </a:prstGeom>
        </p:spPr>
      </p:pic>
    </p:spTree>
    <p:extLst>
      <p:ext uri="{BB962C8B-B14F-4D97-AF65-F5344CB8AC3E}">
        <p14:creationId xmlns:p14="http://schemas.microsoft.com/office/powerpoint/2010/main" val="22760621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Some Basic Facts about Hero-Cult</a:t>
            </a:r>
            <a:endParaRPr lang="en-US" sz="3600" dirty="0"/>
          </a:p>
        </p:txBody>
      </p:sp>
      <p:sp>
        <p:nvSpPr>
          <p:cNvPr id="3" name="Content Placeholder 2"/>
          <p:cNvSpPr>
            <a:spLocks noGrp="1"/>
          </p:cNvSpPr>
          <p:nvPr>
            <p:ph sz="quarter" idx="1"/>
          </p:nvPr>
        </p:nvSpPr>
        <p:spPr>
          <a:xfrm>
            <a:off x="762000" y="685800"/>
            <a:ext cx="7543800" cy="1676400"/>
          </a:xfrm>
        </p:spPr>
        <p:txBody>
          <a:bodyPr/>
          <a:lstStyle/>
          <a:p>
            <a:pPr marL="514350" indent="-514350">
              <a:buAutoNum type="arabicPeriod" startAt="5"/>
            </a:pPr>
            <a:r>
              <a:rPr lang="en-US" dirty="0" smtClean="0"/>
              <a:t>What goes wrong in myth is what (we hope) will go right because of ritual.</a:t>
            </a:r>
          </a:p>
          <a:p>
            <a:pPr marL="514350" indent="-514350">
              <a:buNone/>
            </a:pPr>
            <a:endParaRPr lang="en-US" dirty="0"/>
          </a:p>
        </p:txBody>
      </p:sp>
      <p:pic>
        <p:nvPicPr>
          <p:cNvPr id="6" name="K1-gB1TaoUY"/>
          <p:cNvPicPr>
            <a:picLocks noRot="1" noChangeAspect="1"/>
          </p:cNvPicPr>
          <p:nvPr>
            <a:videoFile r:link="rId1"/>
          </p:nvPr>
        </p:nvPicPr>
        <p:blipFill>
          <a:blip r:embed="rId3"/>
          <a:stretch>
            <a:fillRect/>
          </a:stretch>
        </p:blipFill>
        <p:spPr>
          <a:xfrm>
            <a:off x="2286000" y="2143125"/>
            <a:ext cx="4572000" cy="2571750"/>
          </a:xfrm>
          <a:prstGeom prst="rect">
            <a:avLst/>
          </a:prstGeom>
        </p:spPr>
      </p:pic>
    </p:spTree>
    <p:extLst>
      <p:ext uri="{BB962C8B-B14F-4D97-AF65-F5344CB8AC3E}">
        <p14:creationId xmlns:p14="http://schemas.microsoft.com/office/powerpoint/2010/main" val="14288495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Major Heroes of the </a:t>
            </a:r>
            <a:r>
              <a:rPr lang="en-US" i="1" dirty="0" smtClean="0"/>
              <a:t>Iliad</a:t>
            </a:r>
            <a:endParaRPr lang="en-US" dirty="0"/>
          </a:p>
        </p:txBody>
      </p:sp>
      <p:pic>
        <p:nvPicPr>
          <p:cNvPr id="4" name="Content Placeholder 3" descr="Charles Gumery, 1851. Ecole Nationale des Beaux Arts, Paris" title="sculpture of Achilles"/>
          <p:cNvPicPr>
            <a:picLocks noGrp="1" noChangeAspect="1"/>
          </p:cNvPicPr>
          <p:nvPr>
            <p:ph sz="quarter" idx="1"/>
          </p:nvPr>
        </p:nvPicPr>
        <p:blipFill>
          <a:blip r:embed="rId2" cstate="print"/>
          <a:stretch>
            <a:fillRect/>
          </a:stretch>
        </p:blipFill>
        <p:spPr>
          <a:xfrm>
            <a:off x="990600" y="609600"/>
            <a:ext cx="2971800" cy="3870770"/>
          </a:xfrm>
        </p:spPr>
      </p:pic>
      <p:sp>
        <p:nvSpPr>
          <p:cNvPr id="6" name="TextBox 5"/>
          <p:cNvSpPr txBox="1"/>
          <p:nvPr/>
        </p:nvSpPr>
        <p:spPr>
          <a:xfrm>
            <a:off x="1905000" y="4572000"/>
            <a:ext cx="1468672" cy="584775"/>
          </a:xfrm>
          <a:prstGeom prst="rect">
            <a:avLst/>
          </a:prstGeom>
          <a:noFill/>
        </p:spPr>
        <p:txBody>
          <a:bodyPr wrap="none" rtlCol="0">
            <a:spAutoFit/>
          </a:bodyPr>
          <a:lstStyle/>
          <a:p>
            <a:r>
              <a:rPr lang="en-US" sz="3200" dirty="0" smtClean="0"/>
              <a:t>Achilles</a:t>
            </a:r>
            <a:endParaRPr lang="en-US" sz="3200" dirty="0"/>
          </a:p>
        </p:txBody>
      </p:sp>
      <p:sp>
        <p:nvSpPr>
          <p:cNvPr id="8" name="TextBox 7"/>
          <p:cNvSpPr txBox="1"/>
          <p:nvPr/>
        </p:nvSpPr>
        <p:spPr>
          <a:xfrm>
            <a:off x="4644985" y="4572000"/>
            <a:ext cx="2273379" cy="584775"/>
          </a:xfrm>
          <a:prstGeom prst="rect">
            <a:avLst/>
          </a:prstGeom>
          <a:noFill/>
        </p:spPr>
        <p:txBody>
          <a:bodyPr wrap="none" rtlCol="0">
            <a:spAutoFit/>
          </a:bodyPr>
          <a:lstStyle/>
          <a:p>
            <a:r>
              <a:rPr lang="en-US" sz="3200" dirty="0" smtClean="0"/>
              <a:t>Agamemnon</a:t>
            </a:r>
            <a:endParaRPr lang="en-US" sz="3200" dirty="0"/>
          </a:p>
        </p:txBody>
      </p:sp>
      <p:sp>
        <p:nvSpPr>
          <p:cNvPr id="3" name="AutoShape 2" descr="data:image/jpeg;base64,/9j/4AAQSkZJRgABAQAAAQABAAD/2wCEAAkGBhQSERUUExQWFRUWFxgaGBgYGBgWGBcfFhgcGB4YGBwXHCYeGBkkGhgXHy8gIycpLCwsFx4xNTAqNSYrLCkBCQoKDgwOGg8PGiwkHyQsLC0sLC8sLywsLCwsLCwsLCwsLCwpLCwsLCwsLCwsLCwsLCwpLCwsLCwsLCwsLCwsLP/AABEIAQMAwwMBIgACEQEDEQH/xAAcAAAABwEBAAAAAAAAAAAAAAABAgMEBQYHAAj/xABDEAACAQIEAwYDBQcCBQMFAAABAhEAAwQSITEFQVEGEyJhcYEykaEUI0JSsQczYoLB0fBy4RZDkqLxU7LCFSRjc4P/xAAaAQACAwEBAAAAAAAAAAAAAAACAwEEBQAG/8QAMxEAAgIBAwIDBQYHAQAAAAAAAAECEQMSITEEQSJRYXGBobHwExQyM5HRBSNCUsHh8WL/2gAMAwEAAhEDEQA/AFOIs32q1dNp71pGfw2xnMm47I0DdSChB2lSDqIoeAvk8J0vBLjm3+Ik3EfLHNhbsyRuM4prhC7KO7w6MAIlbCxppuig8wN6brxAf+jZ+TAfIPH/AIqpodUW9auyQ4VhblvFKWtsLVu7fum+P3ZtummvM6bee1J8YBFmwUZc9soWBIGV08QRpiJVwJ2BtwYmk2vMqknD2lGYAyhAkjNBDcyNZ6U2HEzAypbXfVbSKfYqoI+dTpfLO19kOLfE8ou3mRc13EB1spcBYDu3RiWXRZzaaTNBh7KB1uOt7Rhd7rvFS0Lu+bxBW5bAEe2lM7vEmJ8TNHU/7zSNzEEjTbr/AGiu0o62PWuO4AZ0gJly5FcfFmJGdRInkSRp1ouOxY0LxcYAa3IKjLMZbYAURJjQ7nWo1rxiNvTSkkGutFpRFsdvi5Ay/wBB8untTcgk/WNBsJ96ApHOixU0cWDsZw/MLzOJVoSDseZ/pTrtdet27ah0D5tFBIUiByMHIgECF1M79TdibsrdUnYqR7yP6Cm/aC33118NdUBnUPhbm0siw1o+e/8A1elVWv5m49fg2KdhuLvbuZrZyHkASQPLUmfernw3tRfvlSuHJUGHYNC6bgZ4A3nmeVU7g3DO/vrbytoTnyjVQN5nRddJ8+dalw3hC27YUCFGwXQD+pbqadka/C0Lxp82Hu37YCliq5vhDEBiegB1J8hNVbtV2bTEiVGW9+Ex8W5ytHKI15QfSrLj+Fq4IkwylW2YEGJEMD0+mxoMNg1TaToBJMmBGk+w9aRGbxyUoPcsOGuLUuDDcXhWtuyOpVlMEHkRSEVp/wC1DgqNZGJUAXFIV/4lOgJ5SCfkfKswr1HT5lmhqXvPPZsTxS0s4UBagLUBNPF0FJopoTQUPIxAGi0Y0QmuCQBahopNdUbhUath8YwBVWKqSDlzEAkbE7CfOi4jHFiGbUjWYUEneW8Pi99TTMOOtAbmleds0mkL4jily58bM4zFoJkAsdSOk+VES6DpqPpSDNy6T70a3cjluaLk5Kh6cAcgbTKB113/ACnXLOk9edM2PSp3vrL2i0eMIEgfEPMbSCSumw6a1AO+2m3/AJoIu7CaSFO/8MZVBE+LWT5amB60jPWiu1ED9KI4UDUUiuB0muYmK44nexGK+/ZJ+JTE/wAJB/Sas3HuCrfRASVZHV1ZfiUqfwnkTtz9Nqz7AYzuryXB+Ez6jmPkTWnnFIVDZlgiQSQNDz1qvm2laG4+KZHcMVUYqABmMk82YCZJOrZl8YJn8Q5VJHERqDsdeeka+43qucU49YV1AuBmJCnLqBrKsW2BVtd9i3Wqp2u7T4k3HsH7lVMEITLdCW0JU6EAQKHHjlJ2FOcYo0u6odDlKmNipBEjlp/mtFW4GAI/8dQfOarvYfjavhdfiQ5bkkk6LoxnZMq6RtlYedTGKfIS+uU/EBrryP8ASfT1ocq0ug8b1KyB/aVdIwJjY3EB8t2n5gCslJrUv2o3IwiL1ur9FY1llb38N/J97MfrvzfcAaA0NBWgVAtdQ0BNcSAaTIo5ohqGGgK6umuqAjT8J2hYKFZVkTB7tASG+FYABIkGY8vde1gkdS72XtaEg59BlGpykbZiAB51I47gKsoKKyg5ny73CSpDeKSCeUbiCdYqGvcVJDBQBm0Jkn/3E9B8h0rzLje8TYU0l4vkMRO9A2lHZqRY0+hBNY9XXDCTbZGyBSsZ1IBYo8DUc9TUJaBMf5+tS3Fe77qFDIxcC4pIgG3bADAR+IMD7VFWDBNDDZWHL8QtlULrrr1IPtXWbBI0TSRqZ5mB9dIA1p1hrKizdusMxEIgiRmbbbc9Bt1pli77Eli2VRKBUc6ZZA2BA3Oqxuw50CbbobpSVsergYHjuImwG8gn8ykBlHsSTAApniLTKoZtBMA8v9uvigmk7uBcmLY8MD/l3ArE7wpDmdPU6SBTlbl6wPF4BMSytlB3ghwMqmfNZE+Gotr1J0xe3A0QGisKVFxLpdkMNGbIIymPiykaHQZhvsR0lIHTy6/5vTORLVBLiinPFLP2nDC8P3uHGW5/Fb/C/qp0PlrTRmp1wviHc3VYjMhBV1OzK2hHuP0FQ1W6O52GnZfjH2fEAsfu7ngfyBOjfytB9J61ptgEkIxjKIIEeLlM9I6c/acq7TcI+zXiinNacZ7Tbyjba8yNj6edaH2P4iL9i25+LKbZ8jbjn1KZT/LSeoimlJB9PJpuLIb9qdz/AO3tId+8lfMBCCfqvzrNK0z9qSzhrRO63Yn/AFIf1yiszmtr+Gv+QveZ3XfnP3AUBoSaKTWgU0AaAmuJopNQGCaJFGopqGwkBXV0+dDQ7EmvcRxZW0UVsrLNxWC5Cxt5WIg/CVTSBoCIGlNeKKty3ZxIEG8G7wAQveIYYjyYQ0eZpHHcTzXrYzEhSQSSTmDHKZ2kBIWecTRLTE4JpJPd300gEfeW2BOvmgrBxqo7mhN+LYbPSYTXmTPLejWyzEBYYkwBGvyG9XDgnZ1bYm4Az6EATCnfluZ9hGnWhnkUFbDhByIbtDafKucozBmlky6qMoXPA+KNKgrcgVoHGLjC0+ViGUZoFwtMCYKPoQen67VSL2PVxOQC4TqRAU8vh1j2oMMtUQsq0yFLjKy2QxAtgNmB/NnA56TlZYMbTSfDeGi/ehtpH4YBMxACkAAR8hPoexcbumPIEnYf+m0j1PhHrFMGxL23VjLFToWmCV5jY/550xLlJnOWybRoFh8pKLZRBlEwipoNIMOTI6Qd9N6HH4u3aAzlj6RA1jdyI3im+H7Z2mt/eAo66ZWIEkflPSaWvPbvEnRreScwJyzm5MNNI/vWfKLUraLkXapMqXEryW8bafDqFD5WIjmWyka6DNpqOZqJvIVZhvDEfImnlt1N5sTDMqXAFEBRAzQwJEH0EmVmmOaTzq9FfIpSfzDAUDCjKtHdIAIO/KmdgR8bYxeEazvesg3LR5kD47Y9R4gOo8qD9neM/e2pIHguggx+7YB/mh+lR9jFm06umjKQR7f0/vUpctrZxeHxVkBbF9oZeSF/DcttHLWR/tQTWzj9WTHZp/VEl+1LDxhlYmYuqBpr8LbkadeXOstrUP2p3u7wtjDtPeZ5M/lRSvqdWAnnFZhWr/D4uOFWUOsnqygUU0Y0U1eKyCGgNHopqAkFFAaGimhDOihoprqkk0TCFRJfxDMmZIGZgCSctyPB0858qlrt61bwx8KxdDsBbcsykP8AdreDbBZMEakGD1qCin/BMF3t5V3UeJvReXuYrBcqVsv6bexaey/Z7urYuMPHcE7aqp2Xyka044rxjuLlq1kzPeOVDICgyBLR4okjYVI/bC2p3qm9pAbvEMOslfDuNCPE2o6HQVRjJZZ2y5JPHGkJcZ4zibV1VY5WKDPblXt6ltAIggrlOuuupqBvvLSFC+QmB6dBT3illzdPeNnZQqltdSoidTNGw/BLriVtsVPPYe0/5rV2KUVZUlcmH4M2YXQdSqhwOU23U6+w+tPOI8DYWrbNocsMOnimZB3IA+Q60HCuCuLpZiLawVMuuzCDoCTsauBvW7gy5lYHkGH9KrZcmmXh3LWKNxqRnmEx/c3MxXvJ03OhbpqJYAxM6AmnmKxXfoqqGVngOc0+EHWYmANddfPc0viuAB75W3dWIYNLZHGUxl10Yz5bL6U9wfZZO7dcxLEESw8STsPDoRHTkSNaKWTHtJ8gxjPeK4K/xHF2iqpaQhAS0kQ0kmEGpEAHfz+bK2v+TSuKwLWmKuuo+X+efnRE/wA8qsRSSpFeTbdsVFquYUFt9I50c61PJw2e3UrwFRdW5hLh8F0Sp37t1Ehh6ga1Hsv0pezCWrjbMwCLGh1MsQeQyAg/66hq1RK2diXH+Ei+q5cQGxNrNZbDuzM57piAbbNoxIE5Z3MDXSqdFWzj9jvLSYy2StwMFvwSCH3S6I2zRr/EPOiJhBxJWZYXGrLMJgYgc210W4D7Gflb6fqtCUZ8fL/RVy4NTuPPzKoaKRRnUgkHQgwR0jcUQ1q3ZSAoDQmi0ISANFNCaA1waAmuotdQ2EaJ3O5GaAJnXSTGvv8AqKtPYHCgrdc9Qo9hJ/UfKqoVq69ibcYZoOpcnUeQHXyrzud1E08SuRNG1B01/wA59Kg+O8BtXHW5eu90SvdiPCNy27Hfly3qdu+VQ/GuF272W3eaAQxXxZTIjbqYnSqWOVSLc43HcDh3BLIi4ZuMfxNrtsY22ANS6qJpPh3DAtpEWYVFGuuw50taQFimsgTMgqTJGUEHVtJjcA0TjObvkFSjFUIz42A1gCekmfrEfSjOgOhAI9B/Wle5y8qKVpT2Grcjn4XbDFlzKTvkd1B03gNlJ23FDh7zao0FhJBiMyzvHUbHzg8xT17dR+Mw3iWTodAR+FtSGHnEj00qLvkJJLgTxWHBksAy/iG+nJvb9CarPGez3d/eW9U5/wAM/wBPOrjhjKg8xofUaH6ii3rQVGVv3bgifyFtNf4Z58vTZ2LJKEvTyF5IqS9TOlWuJg0e7YKMQdCDBB01H+9EuA1pMz0zjTzifhW3aIg2xLdczwTPmFyL/LSfDkBuKDsDJ9FGY/QGk8XijcdmPxMST6kzUEncOxapcIuDNacFLi9VbePMGGHmoqK4lgrnD8UrKQ0Q9pxtcQ7H3GhFPDZmpW1hvtuDbDn9/Yl7PVl/Fb/t/L0NRxu+O5HPHPYNx/CYfH2bV9Pu7twlB4dA6qWKXMupkAwdTppOxz7F4R7TlLilWEaHz1BBGhBGxGhqW4ZxRrYZA0K0ESB4XX4bgnZgee+vKr/ieApxOwtzYspOYQWtudSB+ZJJBUxqpIgnV2HO+nemW8fkBkxrMtS2ZkRNBT7jHBruGuG3dWDyP4XH5lPMfpzimBrXUlJWuCg4tOmATRTQkUU1LCR011BXUFkmj94Dpr6f+aXwvFblsZUZl8h196SvINMv+fKiOCNems9J9fOsRpPk0E64Hn/EeJH/ADW+S/2p7hMUt9GbENmuJma1rB0WSPDodYPWoPMSZ1n+pqRtJbGGkse9XMQBI0chDOmo1oJRSWy/QKMm3uNL3F7r/Fccj1P94q/cIuRh7VuNMmpnmYOnzOvKBWaM3h251oHArwexbbnlg+q6f0pfUNxiqDwJSk7H32pgrD4mUE8pbQwdYEkiNxqDSeAvXCD3ggzoPDMQN8rEbzsdo50jiMJN1XBhgpA6HXUEeh33FK2cYDujg8xofkQYIqjZdSHJamXEWlQBvmEfp+pA96kVZSNN6Z4218J00YT6EgH6x9ajhnBgcrkcm8Q9diP/AGn50o6SI5H/ADnVc7acSuYdLNy3sLvi6EZT4SPPWp7BYtb1tXQyrCQfL+hGx9KJxaipEKS1OJVe0vCMpzCcpEegHI+gGh6Dy1roP0rUmwwYQwkdDWc8ewAsYhra/DuPIMAwHtMe1Xenyao6X2KeaCi9S7hsOhWzcePii2vv4nP/AEgD/wDpTKYp9fveC2nJFk8vE5zE+emUe1Nbrcqs0KsSYx60axi2tXFupoymQf6HyIMUQpQX25VK9QZCvbLg6SuLsgd1f1IGyP8AiU+pk+s0HZnjd8ZEsHx28x7skhLy6sVIA/eAzDeflrJ9mcQtwPg7p+7v/CfyONj76D2HWqticPcwt8jVblp9xyI2I6gjX0NTVrSwLp6kX6/ew/Ela2VIeJaw0LeQjd7U6Fhz3Vx0NZpx/s++FcSc9tpyXAIDRuCDqjjmp1FaRwu5Z4jbDOg+0W94JVtx40ZSGVj1B33BmnrcLLLct4grfsXAPEygXVIEAlkUB9vjIVhGx1peHPLC6XvX7Dp4lkV/H9zFSaTJqf7WdlHwTjXPZf8Ad3OvPK0fij2I1HMCvk1tRyRnFSizPcHF0wJoKEGgqfecaVNFdxQ3jNNXNYvcvB7dzepW/etdwBlHfJAJiDlZiYnntUMKnOL4y01q2qDxoctxiAGbIu08x4q6S3RK4ZDOgirf2Pb7gjo7D5wf61ULhkddKnOxWPy3WtN+MSPVd/p+lL6iN42FglUy3ZdQek/Uf3ilu6o1JvfI5MdhpruYn0G9ZVGjYS4xmFEnnJhVnqevkNfTei3hlQljPMmIgSJga8p60OH1k9WafZiP6Us9kEEEaEQfej07g2V/tvbBwVyddUI01HiHTfSaqHZXtW2FbIwmyTsN1J/Esn5ir3hscVfuLgEgZVbUl/CTJXLGWBBaT4pEUSz2bsIQbdtVkk6orQdx8QJA32MbVbhKMYaJoqzi5T1RY8s8csuMyXAw/hBMesDT3qk4nHi7xDvMsqjZiH2y2lkkidiFn3FXS7hQNGXTnAUqQNzAysSN+cedOsThbN0ZCO8EgPmBVtdAM2jFecAxBosOmNs7LcqRmN3FZ2LtuxJPuZoGarHxDsQmcmzdCAMVyXPQGVIksNdJFRGN7P4iyCzJKgTmUz7wdR7iramnwVtLXIzDdaQeuNyRRZk6aD50xIW2C3loRqI3qc49h/tuEXFKPvrQCX15kD8Xtv6E/lqBzEbVIdmuO/Z8RLa2n8NweR5xzj9J6104urXKOi+z4ZEcO4i+HuC4mhHyI6EcxWj3sSuLwjPaJUXFIbWGtvodTyGYKfkeZqkdqODDDXyg/dt4rZ6qeU+R0+R5057Hcf8As93I4+6uGGnUA8j+oPkfKlThrWqIeOeh6JFu4HcGLwrWr1sFhKXUYaB1OogfCJIZSNg2nw1mvbLsO+EPeJL2Cd9zbn8L+XRufrvoXGJweIXEpPdsALnPRfhbzKAn/UhPSasbul63MBlYQw0III26EEGfMGlwyvE9UePIc4Kfhlz5nnCgrVsb+yOy1xmS66KTIWAwXyBJkjpXVoLrsfn8Ct92yDKknSKVAotyY61TGiVjVlH8Q/WpXjuNs3Cr2RAdWLaalg2XXz8NR3DF++SASQZgbnLrFOeOY0XrodRlGRdOhJJIMc5qH+NE/wBD9oyPrQW8QyOHU6qQflyoGPSk3Jj1pj8he/Y1PA4oXLauuzAEe/Kl81VTsfjyLBVtgWCHlIGbL69PerLcuqiBmMCABuSZ2AAksT0Ek1j5IaZNGlGWqKYXCoy5pIILEgRsDGm++hPvQ3lYnQgeUE//ACFNbnEI3y2//wBhloHPKh006tPlR7wgFmYmB+JxbX3y8vWa7cmxQh1BMpoPxBlHzkx8qKeIEAHIWnbLz9MwUN7Gm+AuJeUOFCDcCFDacySPCN4Oh58xRltt3hZSMhHjgkjTm91tWGplV6CdJpteYHsEsZxVgQWtsOQyw8TpJjQHYQYidZ2DtMWtsrnlIHhtnMJAjxGRyhQIk/OKaI7XMQtpgxTKWYRlRVmFBC/ibeGJgA+VSXE8GCjZAqNpD5cxmZAA56xoZB6GjVdwXfYbLYth8/gRzuYVTMkn/U+p6hZjUzQ2sR42GXwADxSSxJJGUCNeX4vam+FU2rKsxRCR4pzMrQd4Gwj8Q01mKGxOUM0FdSAviWDsAdtjqTGggaEzzVnRpbDLGdlbN4HKmRiZzrAT0APxD/SPORVP4rwK7h2h105MPhI69R7xV+sG6zOWIKljlFtiFH+q4ddgPCo01mnDYQgyGW3oRACkHNGr5/j2HSn48rg6e4meJS3WzMquLET/AOf7UiUBFaDxPspZdcygKx/EvgSeuUeED0+dUninBbtg/eCBMBhqpO8SOccjrVyGWE+CrPFKPJNYG59twbWG1v2Bmt9WX8vy0/6aqJaPP9f9qfcP4i1i8l1N1O35hsV9xNSXa7BhbiYq0Js34bQbNzB9d/WaFeGVdn8zn4o33RN9i+Ni/aOFvQWX4CfxL0B/MuntHSuwV58DiO4YzaY/dHl4v+WeQ1nKeRldmBqktxR17vKQMjG4Cogh31166QI23rQMHjLfE8OQVXvFHjQ/qI1yHy2PmBSMkNL1dnyOxT1bd1wWXDvKgrty3+Xl6cq6syx3aG/h7jWWtrcKGMzsyuRuM2UgExAzD4onnXUn7Bsf9shwm00jdbSlMpy58vhmJ5TG3rSN60xXNBynSYMek86spFVjrs4tw3Wa0AXRGKg7EyBHyJoeKXS99iVynNqOhA2000PSnfZm1dIuNZMMuWAdAwkkgnlNRVy7muM3VmPzoK8b9KGcY16hYp3w3hDYi7kQwAASx/COZ8zTbOfbnSmAvOl+0UJzZ1A9yAR6RRtOnQC53Lfg7Qtjuu7fugoZAstnB1zXCIIYmNNvloKMNHDkrmKWydSg1Lssj4jBUHoB1MrY/Fi2xtZWZmXKoVSxIUkjYaAgkEmAMppPH4LvLRAbZ+8HLwliSPWCw9QNKznvz3NBC97Aq2TPClCGUT8JnRmY6Tp0J313NLLhbZM5muMOasTHoQYX50nh7rIXzksCTBgciQc2UbwB5UV8EblxXBeF/D8FsjfUaMxmCOWnnQ2TXcW+za6A+rXGYj5gn/uFBcRZMnPkPiV8zbKG8OdyBuDtyoMTb/Dn1PJZzfyquvu2b0olnCgMQiBSQoYCMxC7ZiNF3O8k1KsF0LYnBXypNgquZyxck5oiIyxBBB3J0hdNKeXrJKHUFoyoJLAFhlBJ3Ztd/WOZIXryhltt42Mwi6xlH5ff4m09Kbph51RVUyQpUaSdyGGrGJ1GgExJ2sJcCbEvu7/3YVXzCWVifCglVzBTuTqFPUnkKdviQHJPwqrfqk+usD1or8Ot20AVQoBWSBEjMCVgaEHbL56UimIDkkD4NCIgKfw29ecnMfblFd7ODvaFFoOoYA22YEKqnLlA0l8uhPz3AHWmWGwzWGZQHuh23zlTIA8Mk6QPPWD0il8TfFkZzMZTMBicqidMoMM7HcwPF1FPL8NZOUFYXMuhBBGo0IkajmKhv9AkIGxN1P3qKAwg3HgscsCQxA0B5iZpt2suJZwV0BQJAUKNpYjWOupNSGDsnukUsWgKSzQNoIAA9Bv56k1Te3/EgRatdSbre5IT6a/KjxrVNIDI9MWyossjWpjgPEw1m7hLolX1tyYytvA9eQ6nzNROWk3YqQy6EGQRyitGULVFCMtLsTv4A27rW3hSrEGZIEc9BtRuH4+5YuC5abKw+oPIjmPKrJ2jRcVh0xtseIQl8DcMNA39PdaqczQwepb+8mS0vYv9j9pNrKO8stn55SpX2zax60FUMnqs11d93x+RH3jIW37USi2SctvPmOgJBOhPUwOVB2nxZdwoZmVVGpaVafxqo0SRGkb0zZpptdPSlxGSRPcGwN4YY3bT5QHJdTsygRUNaf8Az1qZt3L9vCnnZe0dvwsWG/PUTULaGm9Kx7uT9RmTZRXoOAvlSN4EajQjmNCPQ0qp0orHlvTRb4LV2axz4m2e8Oa5ZaVbYkMCNeU7wal3tZmEGC0gjWDPMDk2kRyJ1mqBYW5ZOdX7qdJnU+Uc6e4Xjuv3zm50bIoZTyMzrHpVbJ0zbbiWMfUKkpcluxi3cp7s66SsCQ2gJk/hO8xpHOl7SSPFbcmdmckepmB8lpi3HMOVHjtwBIIbJHlHxA+lKYDjivoji50AIc//ABf/ALTVNwlXBa1Lsx3Z4cM+dgoOXLCSFiZgxGbWN5peAomIWJ1zQB/otjUb7kU2s3Lj3NmyxGUq/qSCEB6DUGNacY/j1tIN24iwdEmAP9QPiJ/l9udOxptbiptJjVLltx4CrBSQBpbtiTqQiAlv5pmKfrcBknMxgiVDKAOixqPUGdKruO7X4e0FW3munzZraDnJJGZiSeh9qb8O7QtfN3uLQBUAurlijclAgiGJnSIMa0145c0LU48XuT3DbOS2pY5cqiSzEhYWCZc+Jo06KNN5liuItveVBbIJJykgsxzEEsSpJkhp8RAUZueglLVoFZur49dyGgbaQMqaToPnTJRBRvxK2T3EgfNdNeg61CYVEjYsTLEyG8hqBMTI25wIieepKWOxQ1XNH4fUsDA+WvypO5iVQfGUB6sgXUwYkZtzqBETypHF4a02Xwq+TxEkBj5CTuWJmP7il13YxPyHFru30LyDIylgBoSsQInY7zWZdqMQbmLvPyDFR/Kcv9K0lME5ypnKBcreGJY7mZBBEg6efzyriOuJvbx3j6b/AIj6Va6VLUyr1N0gLG2tCyiuTzo5jpV8p8Ej2X4kti41q7+4vjK4OwJ0DfWD5a8qjeN8IbDX3tnYGQfzKdQfl9QaTuWc259ulSWJxX2jDC25++sj7tubpzQ/xDcdYIqNFT1Lh8/udquOl9uP2ISfI11FNqup2kTqJ3NSa2iTSlGwUtcQAT4hp11qgvMvS32JrjPFB9m7ggK6Oq5Z1KgTm+dQdsiKle0vF1vooyBLiuwYc4Agaxtr9Kh7DgCDSsKqHAzM05jheg1pcAW9/E5+S+fmaTsvlUt5wP603LTPU86bwK5AuAlpOpoGs6UrNAx86KwaGZsa0DDLr0pzdNLYHDq1xc0ZR4jJgQuuv6e9EnSIoUfirm2FNx/hJaXaDmOiwTyH61FNfIJy6a7inNwySepJ+dN7golxsC+bG11ZiNT9ZrUuzXBPs9kKZztDMZIGYj4TGpgf1qr9ieFq7tfcStkSF/M8T9PPmRV3ThrZxcN18pMm2cpXUTG06MevICqmeX9KLWCNeISYHKSyx4jlliwOUmDB8gTr1FNsbe7vMAA5IUFS2VidACsiJ2Ov5WpxxXB3HCKHgd4PFEyMw66SINA9nQvOqOfEddNBJj0k+Raq6Xdj35IJ9lzDx25bmFYzptIBGf11I28ybE3lVVgAMGzZGlM24O41MmdtYpZLylsh0KxGuqk8pG3kdj+p7Ni4qw7LcHRvDp5/ED5kxtUe0K/IJhcTmW0xIzFRmAOxYA7b6N+tZbxizlxV8HQ97c+pJH61qd60XtlTltplIJDSQI5aALHXyrN+1eD7vFmJIZUbXXcZTvrupq30tamVepvSiMUEijhKBH1pQCtHTuUdWwk1vSgFrzpdEmiXFhiOYMcqNRAchE4Y9K6ua6RpIrqZQvUiQv3ARHOnXAFY31yLnKywWYnKDpUa1SnZnB3XuMbDBHVSQTtvt71kydQbZpx3mhbtPxHvu6OQochzqRBVi0Eee31qMS3TjtRfutfHeiLgRA0bSASSPnSFpNNaHFSgkTk3mxa4sKo9TRFpxibJCp5rSCrTRaWwoBSeSaVShy1xwgVp5dvBbITIAzGS5mWUbAdBM/Kgs2gZJ2Gp5T5D1pLE3czFoAnkNh5Cak4Z3XpuzTSmMeNqaAmN6ckKZbf2eXLvetlP3MEvI8Mj4f5vIcquuEuNcBYhwJIEwswYmBqB69agOyHHbNy2uFA7twv8r8yQd56g1ZL+J7pXuXXVEHwgSfcyJLfwj61n5rc2q3L2KlBOyO4zxc2rTNkYouzgpAjwbTIOYnlS3ZriIxFlnAgFiIMGNNv861Ru2PaQ4hGt2zktjKCpBzXCp3I/DB1g+VWn9nxUWbi8wyk+6D+1Mli047fIuOW8lLgk0woQkqo0UBtNxrCuYkiNjy8xSlsE/u3A0+C4Mwj+EgglfMFhT9rkS3QfpUQFRlgkKdCSdp31B2n8wj1qvyP9gGF4a1u3ld5trrlVeQ/DPJJ5Ac940qpftGwcYhH5Mn1BJ/rV1FglYl2XYgPr6HNr/wB1R3anggxGHKqGFxfEmjGTzB3Et132qxgkoztiM0XKFIy9dyaOt2kApDEMIjT/AGro1/tt9a29FmNroXa5Ncjmut2id6dWcESf6x/kU2MBcsg2zHoK6ppOEiN/1/pXUekTrfkQwOtTfZzh9y6tw2bvdusZTMT5GKrzXatHZrgP2jDMQ5tutwMrD+EfWvOZ5aYWeiwR1TInjV9mxDB2zMpj5ATHlM11sim2K1vXCTJzHXrSoaiXCIfLJDHLASPyikRHnNDi7niHkBQWn61PchcBwaGymdoEkztRA9PMQe5SJIuuJaIhVOwncMd/SpIW4ldcbDYfXzNNbld33tRC80aQLdjbEWCdeVMnQrUibkmKRvrO9GnuBKh52Y4rbw+IW7dUsADBXdSdJjnpPzpDjfEjfvPczPlJORWM5RyHl6VHGjYVC7QtNUFq1dxTyPTpHfCCBcLvqqAk85PIH3q+fs3xRuWb7kfFdnz1G3oNPnWd8QxAEWk+Ebn81al2DwHdYNBEM8uZ/i+GfUCldV+WxvTbzRLcYvd3hrr/AJbbEfLT61QeHduywKX7YccmXwkT9K0DiuG7yzct/nRgPUjT61jNi4UkEagyfblSelxxyRaaGdTkljkmmX3gfamyDlNwgzADj6TtI5fKrcWrFcRcz66edaR2V4iWw9suScuZDoTsQUmPKRPlRZ+m0rVE7D1Ot1Iie2PZFrl3vrCyW+MCNx+KOcjf0qr2+FOrZW0YcjIIrXJpDEorL94qkdDB+RO1Fg62WNKMlfzAzdGpvVF18jOk4flEuIAgnUQPfcmkn4gCMtpJPU6/TnVou9m7LuzA3ADqRIIHmJG22h28xTO92asK86usQSSVXXbMU1bWdBvpNaWPOsrr4f7MrNglhVv9b/wQ9rDXnUMLZMjfPd189HA+QrqtVnCNlGW6oXkBb0HkJB/Wuq1pj/b8ilqn/d8zMQZq6cL4ay4Zbtu5lZQzEE+FhzBqlrhLg1Kt8qtXERkwgZXKsbeRbe+bN1HUda8x1N1FLuz1nTV4m/IqtrEyc3WpPB+I5zoq7nr5VE27Ata3SSeSD+p5UOI4oz6AZVGyjarVWVbJa7iMzE1y3KireKNCMSajSTqosfDVkPcjMtpcxHLTYH3qOxXESzMx3Yz86U4ti+7s2rIkMVLuIgNn+GTz0nSogktA50cY9wZS7IXu4gmkxcMCivacKGIgEkDrpvIo9nDswJCsQokkDb1pySFNsMt9htQXLxYCigyKf3uGi2CSysSBljcHcyJ0ij2ToF2Rk0+wttvs792JaYMbgdablNaeYDh1xj92Gn5D3NM43FrcDs1wbvMQouqQmYZp00HKtkWyMwKmNAIBEEDaR5eVZVc4Qyn7+4B5F5+go1rFWLfNieXKPSquXA8tUx+LOsVqSNZas+7VdlSLxe2PBc1PkxOo9zr70bhfb822C3Bmt7TqWHnJ3q53ktYqyQCGRtmHI8iPMVXjGfTTt8Fhzh1MGo8ozS7w61ZXxuC35Bv/ALfSp7srxtbbgMO7tuu5IAkaz5Dca1H4rsLdRxEMu7D8oB5E/FI+VNsVw4MSbmYFTBQiAoHSNzOmmm1aKUcy06rMyUp4HqcaLFxft0qtlsL3rdIJ950EfOlMPfxV1S1wC2wk5FbxRMfApk+rGPKkuC9nQozLAzRsNVUcpImT5UPFe0OFwrSXzOBELBPvFTHDgx7VbAlm6jLvdL9P+jjD4d/xzygHQ6abbRE9aT4zxrDYZfvmBO4QeJj08PLp4oHlVVudocbjiRh7ZRDu3wiPNv7Uhh+zVi3LXn+0uPiCtltKf/yXCfpM+VLydXCHhj8B2PpZ5PFL9X/hfXsBuftPuT4LCheUs5P/AGkD5ChqQt8SugAW1YIPhFrCZrcfwszAsPOBNdVD796L69xe+5f+n9e8rfH+D3MNcElyjfCxnlpHrTGzibjMFVmJPhGvXkKn7/aJHQKxcxyZcw+pqOHFLYaV0I2PdiRHvTlCVbi3kj2HOK7I5GbNdGWAqt1uH/lnpqDUKuEIYq2hBiKk24jbYyYMmSSnPrE70W5xO2CMsHqSnP51Mccl3BeWI8uYO1ZsLmTNdedc5BWdjEU34RhhnlhoKOvHkaM2Ykcsqx7TSv8AxIg0W2/rKj6Aa0Sg0Q8sWPeJ8RVcSfucxVQoJkyrAE++pimuB4FcDhrfjgyABqvSZ/zSrX2p7UWEwaLZa218lNBBKiNcwG2mlUl+P3SZzZfQQajFByjxR2bIoSrkk8TwLEXW+9ABE9BE6nalcLw1rQg4hVE5so1HTXrUG+OdyczsSTuTvSDt50/7LzfwEPP5IsVyzhQczMSQNQgCikLnFcMvw25Pmdag7FuSJOh+VGxGHX8MmNjRrGgJZpPyHl7j42S2q+cA/U0jc4xcP4z6AwPlTbD8NZyAqkk7DWflVlw/7PMQbefKAZHhJGbUUzVCPNCayT4srRuseZNCbZMVbcB2Evt8YW2OZYg/Rf709xHZbB2Y7/EnTkMq/QSaiXVYltd+wKPR5Zb1Xt2KlbwhG4iau3AezGItoHS4bYcfDsY6kHY9Kib/AGmwNk/cWmusNi8hR/1f2pre7V43FyLeYfwop1n+Ly8zVfN1OpVVL1LOHplB23b9C9Y0FFi9igiDoFVm65idfkBVZ4h25wmHzfZ0Nxz+IyR7ltTUOvY6+0HFXhbB5El3M9FG5qVw/ZfD2PELYn8+IO/mtpdT7xVL7eEFtv8ABF54sk3xXt3ZB/8A1fiGPJCErbPxEeBFHm1POEdmLCGQpxdzr8NhT5sdG+vpU1j8XaQfey+kqr+BP5bK6n+aga+r3UfXImHa9lnKoMwvhGnzJqtkzymqWyLGPp4wdvd/X13Iy/xNrwKp41XRt7OFtx+YmGuemg8qR8Fru3uHOSQEZ1hBJj7iwIkD85getNsRaW39nS4yKVtXLsXDlUuzSsjcmY0gnSo3iHHEWAi96wZGLOPExQGSSfF4nOiGIA2FAouX4eA9SjvLkccSs3nvXGW5dYZ2AbNE5Tl2WABpyFDTP/i17fgPiI3ICRJ1Me5NdTlhy+gv7TF6ke1KMgyrpzNdXVqdzGOak1WTXV1H2BDKgnalMgFdXVKI7lz/AGh8Ot27eCyIqlrbFiBBJ8Gp61UntgbV1dQdN+Wg+r/MfuFMMgjahFsRtXV1WSuh1h0BjSpjgHDbdy9ldZXTSSP0NdXVS6mTSdMvdJFSkrRoeB4Zas627aoY3A1+dRvaHiVy2hKNBjoD+orq6siLbkrNuaUYujLOJ9osRcYh7zkdAco/7YqNQZmE6zXV1ab2WxiJuT3NI7Odm8P3Zc2gW6sS30YkVH8T4tdGKS0rlbZcDKsJofNQDXV1ZOPxTlq3Nqa0wjp24HHafGPh2tpZOQOTmIjMdfznxfWke1TnDC33JyF/ibdz/O0sPY0FdRpbxBb2l7R/i8ClvAXXVfG1qWYyzGerNJqK7YXzas3DbOUm1ZQnScuggTtudq6upWHeSvzG5dk68v3Kvxhib6kkkvoxkzAXYHdR6RUfbElPMP5fDMRGw6gb85oK6tWHBmT5EPtLfmI8gYHsBtXV1dTGIP/Z"/>
          <p:cNvSpPr>
            <a:spLocks noChangeAspect="1" noChangeArrowheads="1"/>
          </p:cNvSpPr>
          <p:nvPr/>
        </p:nvSpPr>
        <p:spPr bwMode="auto">
          <a:xfrm>
            <a:off x="155575" y="-2476500"/>
            <a:ext cx="3895725" cy="51720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484" name="Picture 4" descr="Museo Nazionale Archaeologico, Taranto, Italy&#10;" title="vase painting of Agamemn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4414" y="609600"/>
            <a:ext cx="292850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6383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Major Heroes of the </a:t>
            </a:r>
            <a:r>
              <a:rPr lang="en-US" i="1" dirty="0" smtClean="0"/>
              <a:t>Iliad</a:t>
            </a:r>
            <a:endParaRPr lang="en-US" dirty="0"/>
          </a:p>
        </p:txBody>
      </p:sp>
      <p:pic>
        <p:nvPicPr>
          <p:cNvPr id="4" name="Content Placeholder 3" descr="Roman copy of 2nd century BC Greek original, Glyptothek, Munich" title="bust of Menelaus"/>
          <p:cNvPicPr>
            <a:picLocks noGrp="1" noChangeAspect="1"/>
          </p:cNvPicPr>
          <p:nvPr>
            <p:ph sz="quarter" idx="1"/>
          </p:nvPr>
        </p:nvPicPr>
        <p:blipFill>
          <a:blip r:embed="rId2" cstate="print"/>
          <a:stretch>
            <a:fillRect/>
          </a:stretch>
        </p:blipFill>
        <p:spPr>
          <a:xfrm>
            <a:off x="914400" y="1077686"/>
            <a:ext cx="2551568" cy="2895600"/>
          </a:xfrm>
        </p:spPr>
      </p:pic>
      <p:pic>
        <p:nvPicPr>
          <p:cNvPr id="5" name="Picture 4" descr="Antonio Canova, Victoria and Albert Museum, London" title="sculpture of head of Helen of Troy"/>
          <p:cNvPicPr>
            <a:picLocks noChangeAspect="1"/>
          </p:cNvPicPr>
          <p:nvPr/>
        </p:nvPicPr>
        <p:blipFill>
          <a:blip r:embed="rId3" cstate="print"/>
          <a:stretch>
            <a:fillRect/>
          </a:stretch>
        </p:blipFill>
        <p:spPr>
          <a:xfrm>
            <a:off x="3962400" y="1088571"/>
            <a:ext cx="2209800" cy="2946400"/>
          </a:xfrm>
          <a:prstGeom prst="rect">
            <a:avLst/>
          </a:prstGeom>
        </p:spPr>
      </p:pic>
      <p:sp>
        <p:nvSpPr>
          <p:cNvPr id="7" name="TextBox 6"/>
          <p:cNvSpPr txBox="1"/>
          <p:nvPr/>
        </p:nvSpPr>
        <p:spPr>
          <a:xfrm>
            <a:off x="1295400" y="4225183"/>
            <a:ext cx="1733167" cy="584775"/>
          </a:xfrm>
          <a:prstGeom prst="rect">
            <a:avLst/>
          </a:prstGeom>
          <a:noFill/>
        </p:spPr>
        <p:txBody>
          <a:bodyPr wrap="none" rtlCol="0">
            <a:spAutoFit/>
          </a:bodyPr>
          <a:lstStyle/>
          <a:p>
            <a:r>
              <a:rPr lang="en-US" sz="3200" dirty="0" smtClean="0"/>
              <a:t>Menelaus</a:t>
            </a:r>
            <a:endParaRPr lang="en-US" sz="3200" dirty="0"/>
          </a:p>
        </p:txBody>
      </p:sp>
      <p:sp>
        <p:nvSpPr>
          <p:cNvPr id="8" name="TextBox 7"/>
          <p:cNvSpPr txBox="1"/>
          <p:nvPr/>
        </p:nvSpPr>
        <p:spPr>
          <a:xfrm>
            <a:off x="4480440" y="4236069"/>
            <a:ext cx="1173719" cy="584775"/>
          </a:xfrm>
          <a:prstGeom prst="rect">
            <a:avLst/>
          </a:prstGeom>
          <a:noFill/>
        </p:spPr>
        <p:txBody>
          <a:bodyPr wrap="none" rtlCol="0">
            <a:spAutoFit/>
          </a:bodyPr>
          <a:lstStyle/>
          <a:p>
            <a:r>
              <a:rPr lang="en-US" sz="3200" dirty="0" smtClean="0"/>
              <a:t>Helen</a:t>
            </a:r>
            <a:endParaRPr lang="en-US" sz="3200" dirty="0"/>
          </a:p>
        </p:txBody>
      </p:sp>
      <p:sp>
        <p:nvSpPr>
          <p:cNvPr id="9" name="TextBox 8"/>
          <p:cNvSpPr txBox="1"/>
          <p:nvPr/>
        </p:nvSpPr>
        <p:spPr>
          <a:xfrm>
            <a:off x="6863422" y="4246955"/>
            <a:ext cx="979755" cy="584775"/>
          </a:xfrm>
          <a:prstGeom prst="rect">
            <a:avLst/>
          </a:prstGeom>
          <a:noFill/>
        </p:spPr>
        <p:txBody>
          <a:bodyPr wrap="none" rtlCol="0">
            <a:spAutoFit/>
          </a:bodyPr>
          <a:lstStyle/>
          <a:p>
            <a:r>
              <a:rPr lang="en-US" sz="3200" dirty="0" smtClean="0"/>
              <a:t>Paris</a:t>
            </a:r>
            <a:endParaRPr lang="en-US" sz="3200" dirty="0"/>
          </a:p>
        </p:txBody>
      </p:sp>
      <p:pic>
        <p:nvPicPr>
          <p:cNvPr id="21506" name="Picture 2" descr="Antonio Canova, Neue Pinakotek, Munich&#10;" title="sculpture of Pari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53200" y="1099469"/>
            <a:ext cx="1800225" cy="2935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27324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Major Heroes of the </a:t>
            </a:r>
            <a:r>
              <a:rPr lang="en-US" i="1" dirty="0" smtClean="0"/>
              <a:t>Iliad</a:t>
            </a:r>
            <a:endParaRPr lang="en-US" dirty="0"/>
          </a:p>
        </p:txBody>
      </p:sp>
      <p:pic>
        <p:nvPicPr>
          <p:cNvPr id="4" name="Picture 3" descr="Sosias Painter, c. 500 BC, Staatliche Museum, Berlin" title="Achilles tending Patroclus' wounds (vase painting)"/>
          <p:cNvPicPr>
            <a:picLocks noChangeAspect="1"/>
          </p:cNvPicPr>
          <p:nvPr/>
        </p:nvPicPr>
        <p:blipFill>
          <a:blip r:embed="rId2" cstate="print"/>
          <a:stretch>
            <a:fillRect/>
          </a:stretch>
        </p:blipFill>
        <p:spPr>
          <a:xfrm>
            <a:off x="555171" y="990600"/>
            <a:ext cx="3491179" cy="3505200"/>
          </a:xfrm>
          <a:prstGeom prst="rect">
            <a:avLst/>
          </a:prstGeom>
        </p:spPr>
      </p:pic>
      <p:pic>
        <p:nvPicPr>
          <p:cNvPr id="22530" name="Picture 2" descr="painted by Exekias (Athens, late 6th century BC), in Boulogne Museum, France" title="vase painting of Ajax preparing for suicid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02998" y="1001486"/>
            <a:ext cx="2335978" cy="3494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9465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Major Heroes of the </a:t>
            </a:r>
            <a:r>
              <a:rPr lang="en-US" i="1" dirty="0" smtClean="0"/>
              <a:t>Iliad</a:t>
            </a:r>
            <a:endParaRPr lang="en-US" dirty="0"/>
          </a:p>
        </p:txBody>
      </p:sp>
      <p:sp>
        <p:nvSpPr>
          <p:cNvPr id="3" name="Content Placeholder 2"/>
          <p:cNvSpPr>
            <a:spLocks noGrp="1"/>
          </p:cNvSpPr>
          <p:nvPr>
            <p:ph sz="quarter" idx="1"/>
          </p:nvPr>
        </p:nvSpPr>
        <p:spPr>
          <a:xfrm>
            <a:off x="2552700" y="609600"/>
            <a:ext cx="3352800" cy="457200"/>
          </a:xfrm>
        </p:spPr>
        <p:txBody>
          <a:bodyPr/>
          <a:lstStyle/>
          <a:p>
            <a:pPr>
              <a:buNone/>
            </a:pPr>
            <a:r>
              <a:rPr lang="en-US" dirty="0" smtClean="0"/>
              <a:t>Hector and Andromache</a:t>
            </a:r>
            <a:endParaRPr lang="en-US" dirty="0"/>
          </a:p>
        </p:txBody>
      </p:sp>
      <p:pic>
        <p:nvPicPr>
          <p:cNvPr id="23554" name="Picture 2" descr="Apulian red-figure column-crater, ca. 370–360 BC. From Ruvo. Stored in the Museo Nazionale of the Palazzo Jatta in Ruvo di Puglia (Bari)." title="vase painting of Hector, Andromache, and their baby Astyanax"/>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3600" y="1219200"/>
            <a:ext cx="419100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6173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Major Heroes of the </a:t>
            </a:r>
            <a:r>
              <a:rPr lang="en-US" i="1" dirty="0" smtClean="0"/>
              <a:t>Iliad</a:t>
            </a:r>
            <a:endParaRPr lang="en-US" dirty="0"/>
          </a:p>
        </p:txBody>
      </p:sp>
      <p:sp>
        <p:nvSpPr>
          <p:cNvPr id="3" name="Content Placeholder 2"/>
          <p:cNvSpPr>
            <a:spLocks noGrp="1"/>
          </p:cNvSpPr>
          <p:nvPr>
            <p:ph sz="quarter" idx="1"/>
          </p:nvPr>
        </p:nvSpPr>
        <p:spPr>
          <a:xfrm>
            <a:off x="2895600" y="457200"/>
            <a:ext cx="2514600" cy="609600"/>
          </a:xfrm>
        </p:spPr>
        <p:txBody>
          <a:bodyPr/>
          <a:lstStyle/>
          <a:p>
            <a:pPr>
              <a:buNone/>
            </a:pPr>
            <a:r>
              <a:rPr lang="en-US" dirty="0" err="1" smtClean="0"/>
              <a:t>Priam</a:t>
            </a:r>
            <a:r>
              <a:rPr lang="en-US" dirty="0" smtClean="0"/>
              <a:t> and Hecuba</a:t>
            </a:r>
          </a:p>
        </p:txBody>
      </p:sp>
      <p:pic>
        <p:nvPicPr>
          <p:cNvPr id="24578" name="Picture 2" descr="c. 510 BC, the &quot;revellers vase&quot;,  Side A of an Attic red-figure amphora, ca. 510 BC. From Vulci. Staatliche Antikensammlungen, Munich " title="Priam and Hecuba watch their son Hector arming himself (vase pain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066800"/>
            <a:ext cx="5943600" cy="432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8788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Olympian and Chthonic Deities</a:t>
            </a:r>
            <a:endParaRPr lang="en-US" sz="4000" dirty="0"/>
          </a:p>
        </p:txBody>
      </p:sp>
      <p:sp>
        <p:nvSpPr>
          <p:cNvPr id="3" name="Content Placeholder 2"/>
          <p:cNvSpPr>
            <a:spLocks noGrp="1"/>
          </p:cNvSpPr>
          <p:nvPr>
            <p:ph idx="1"/>
          </p:nvPr>
        </p:nvSpPr>
        <p:spPr>
          <a:xfrm>
            <a:off x="762000" y="685800"/>
            <a:ext cx="4495800" cy="3886200"/>
          </a:xfrm>
        </p:spPr>
        <p:txBody>
          <a:bodyPr>
            <a:normAutofit fontScale="85000" lnSpcReduction="20000"/>
          </a:bodyPr>
          <a:lstStyle/>
          <a:p>
            <a:r>
              <a:rPr lang="en-US" dirty="0" smtClean="0"/>
              <a:t>Olympian: to do with the heavens, and what is above the earth</a:t>
            </a:r>
          </a:p>
          <a:p>
            <a:r>
              <a:rPr lang="en-US" dirty="0" smtClean="0"/>
              <a:t>Chthonic: to do with what is beneath the earth (</a:t>
            </a:r>
            <a:r>
              <a:rPr lang="en-US" dirty="0" err="1" smtClean="0"/>
              <a:t>chthôn</a:t>
            </a:r>
            <a:r>
              <a:rPr lang="en-US" dirty="0" smtClean="0"/>
              <a:t> = earth); with death and fertility</a:t>
            </a:r>
          </a:p>
          <a:p>
            <a:r>
              <a:rPr lang="en-US" dirty="0" smtClean="0"/>
              <a:t>Olympian deities: </a:t>
            </a:r>
          </a:p>
          <a:p>
            <a:pPr lvl="1"/>
            <a:r>
              <a:rPr lang="en-US" dirty="0" smtClean="0"/>
              <a:t>the twelve Olympian gods</a:t>
            </a:r>
          </a:p>
          <a:p>
            <a:r>
              <a:rPr lang="en-US" dirty="0" smtClean="0"/>
              <a:t>Chthonic deities:</a:t>
            </a:r>
          </a:p>
          <a:p>
            <a:pPr lvl="1"/>
            <a:r>
              <a:rPr lang="en-US" dirty="0" smtClean="0"/>
              <a:t>Demeter/Persephone (sometimes)</a:t>
            </a:r>
          </a:p>
          <a:p>
            <a:pPr lvl="1"/>
            <a:r>
              <a:rPr lang="en-US" dirty="0" smtClean="0"/>
              <a:t>Dionysus (sometimes)</a:t>
            </a:r>
          </a:p>
          <a:p>
            <a:pPr lvl="1"/>
            <a:r>
              <a:rPr lang="en-US" dirty="0" smtClean="0"/>
              <a:t> Hades (always) </a:t>
            </a:r>
          </a:p>
          <a:p>
            <a:pPr lvl="1"/>
            <a:r>
              <a:rPr lang="en-US" dirty="0" smtClean="0"/>
              <a:t>the Furies</a:t>
            </a:r>
          </a:p>
          <a:p>
            <a:pPr lvl="1"/>
            <a:r>
              <a:rPr lang="en-US" dirty="0" smtClean="0"/>
              <a:t>heroes</a:t>
            </a:r>
            <a:endParaRPr lang="en-US" dirty="0"/>
          </a:p>
          <a:p>
            <a:pPr rtl="1"/>
            <a:endParaRPr lang="en-US" dirty="0"/>
          </a:p>
        </p:txBody>
      </p:sp>
      <p:pic>
        <p:nvPicPr>
          <p:cNvPr id="2050" name="Picture 2" descr="John Singer Sargent, 1921. Museum of Fine Arts, Boston" title="painting of Orestes pursued by the Furi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10200" y="762000"/>
            <a:ext cx="3160686"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258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Olympian and Chthonic Deities</a:t>
            </a:r>
            <a:endParaRPr lang="en-US" sz="4000"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04476" y="544555"/>
            <a:ext cx="4064798" cy="49814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AutoShape 4" descr="data:image/jpeg;base64,/9j/4AAQSkZJRgABAQAAAQABAAD/2wCEAAkGBxQTEhQUExQWFhUXFyAZGBgYGRoaGxsfHBocHBsdGRwaHCggHRslHxoaIjEiJSksLi4uGh8zODMsNygtLisBCgoKDg0OGxAQGywmICQ1NzctNyw3LCwsLywsLCwsLDQsNC8sNC00LCwsLCwvLDQsLCw0LCwsLDQsLCwsLCwsLP/AABEIAOAA4QMBIgACEQEDEQH/xAAbAAACAwEBAQAAAAAAAAAAAAAFBgIDBAABB//EAEIQAAECAwYDBgQFAQYGAwEAAAECEQADIQQFEjFBUQZhcRMigZGhsTLB0fAUI0JS4WIzcoKSovEHJENTstIWY5MV/8QAGgEAAgMBAQAAAAAAAAAAAAAAAwQBAgUABv/EADQRAAICAQIDBQcDBAMBAAAAAAECAAMRBCESMUETIlFh8AUycYGRobEjwdEUQlLhFTPxgv/aAAwDAQACEQMRAD8AHcPXcGB2+6fWGqWpKEEmjCnXlAyypZgNsnj2dagqmghA7mFG02XNLBdSqqVWpgnbJ7CmmdfOu0ApU8pGf8co1Jnv8UQZ0kq1nwPryim0Wgpziq1W5CHJI8ICW+9cVPhS2obyjp0JT720GbeMB51uq1SXYffygZ+IKlDMAmqjnl1q2fzgld1xlbrLhD90qNebgCscSF3MkKWOFmC03grduWUabmkTCpKxJUt3BCqJb9zkaEinKDUyXZpSsRwlde8W2fLLIRgvTiVQwiUxJD6/7RTjZxhBC9kqHLt+8knhjEoGYsChSQnJQOhcCOlcPWOUoup1Vd1UD8tMzXOAk/iRaie6CCCAXL8jsD6wFTa5iTRR+FQAD6pIr765RcU2kbtj4TjdSvurn4x1N4WCWkgJlAAd4CSSCNvhrE08RWJ2SQCf/qwjxOHpnCROuy0S0pmKPdIBxJUC2MUx6gnE2orEbDdq5gWEFygOQ7OOW+QoWjv6RCMlj9ZJ1bg4Cj6R1tN8ycSZZCXbuuEUrXM5npWKE3rZO0wKCUkHRNHy0GcI6QSMnGeY2H0HlG69rvs6UHDMPaBRLKOYwpLdTicHWozESdIgPMyBrHYbgRztN02GYo4VCWvUBWEnkxgdO4Nlo/NEwoCa1BUknm2Sc4VbotklKZiZySsrIAYOahVE/wBTsebQxXDd9rQF4MYT+hS5gTVqAIVUCtaaCIZWq/v+ssrJZzT6QVa+G5oxLSUTElTgoI+HI0A7pD0z6QEtSCkjEfkRXY5R9DVNnywmZNkhUxgCpDP/AFHEkjulgWPrHixZbU4WnCoj9QZXMPErqGA7wyPESjUKT3Tg+B2nzftKv4xOVXSGy18ALJJkLxVyOYz298oW03fPSsoVLWFJLHEGFOZozDOGEtR/dMXetk5iWy5NC5++kTSHyBI+9YonEuy/8qXbx1JjVImEhjTanyixlZQjGhTghxQU3zz949tPaLIKi7BsmAGwG0bky96xBaedIp1k5MxYWDEvFeExatABila6GLSJBufrHRT2YjotJn2STlTOPUWcU2GcD5doclsgfOLpluYQpCzRNWHyf5QNvG26A15aRmtNqUc6PtAq02kDL7+sRIhU2RYSmYsUW+Fzm1DQVAjDLsM2fM7jFs3yA58vXlFlgkzpqkhWJhp11J0ArBK8b0l2ZJlWco7TOpGYoSXoVcvs0ZmHdXcwqVg95thNSLDIswBmMpZLgZsdgPDP2gZenEpWO6CARXQip5coDWeYqepXbLYMSWqS3PlmwjKogUdwDRh/DxdKRxZfc/aRZcQvc2H3ljzJhwBZLpyJYEAOzanPOM0iaygVDEkGoBptpnHdskHuu4qDkfA6RlmzG+/aGwIrmE7yly0rOBQw7Au3J6u+fjA0NWrbfxtT2jKubt5xWVc84lRgYnNuc8oRtNsK0S5aiWQCMyxGaQRk4qH2I2jIpTHXzbwijHFXbFw4o9c+sWwBykbnnL0zTRukeS5KlmgKmZwBnXIc/wCIoKyaj76wV4WVhnpWU4wFAMCcQBNVAAVAirtgEiWVQSAY1XJYfwchc7DjnkHACPhSHIzqHzPhCbaL0nonCYsrCicTqAc93mMID6AUflB+9Z9o7YgA4yrnhAS5AqW294w2u8VJeTa5VEiruXZKSkBXxDEQC7nMwpUGzxkAk+to7ZwEcAJGPHl85VcfGE2R/aFUxOgJ/nyjffspE2Um3WdwkqaYkuyVB2yIOZGW48Bl5XCimCZhJHdC8i1VHFUBISUkRr4YsM5p1lmAiVOlleIVCVoAWDtsk702iz8APaLsevmOsoqvjgbcdPIyd1cbzEYApDkUKsRGtG1SANKu0PdgvCy3jJZCiJoopKmKxXMfuTzHoY+UcL3X+KtCZWLC4JfNgA5pqdPtoLcS2Bd3WmWuQpQcBSFE6iikkMxz8lQO+itn4VOH5iWqssC8TDK9YwXrw8ZKnUHSclD2OoVAC2yMHeADR9QuS0ot1mRMw/2iWWl3wqBIUPMODsRCfxNcJkmodB+FX15xTT6kseB9iJF+n4RxpyMWEWrFQUP36xRNfJ394zzLIUqpk8bkSC1GAh7AEUmYzHBrlGZKST1jXMsmUVKnBC6CvtEzpL8KqPI0fiB/3Vf5Jf8A7x0RxD1mdHqbaGDCMcybrrFKpwaKQvWFYcCermeMW3XYlTF4R8JzdtRWsV2aSVqYZDMjTpzOkGLbahISmRL/ALVYqQR3RsCdW9YE7kbDnC11gnLcpC9ryCElEtyBRSxTEahnGQekL13XWVImTj+lLkczkBFtqRhKqEKIwtUu+24avnBu7bL+SE1GM4S7F3Sfr6RYEVLmTwm1sRcnTMqig5FtxTqRA61WkZfevyimdMwBSVZpUQRzDpOXMRVZpK5ygEJJ6fXSHcgDJifCScSpc85/bxGbMLVB+f8AtDrdnB4CT2iviYkDMEF6H0pvFt7TrBKDTAFqAZgXNGoSGc0GcL/1aluFQT8Iz/SMF4mIHxiCD4D7O0QWTWN1vtVnUfypcxApQqBprr5VjAvMkZQ2pyMxUjBnqkncGuf0iyRIK2SApTmiRUknYbxOy2RS1JSA5OQ+9I+l8O3AmzDEqs0ip/aNh84BqLxUuTzh9Pp2ubA5dYHsPCGMPOSEUoAXX/iI7o8H8IYbuuqTZ2wJAUR8Tagb/eRggExCfKdJbMVT1FR60jJbUWPsTtNhNLVXuBvMd7zEJllUygycM/JjC+btl2sduuYwUogByGw0A60z+zdx6smzpw0BU5JyZn2zijgqWRJzKgVHEnCSBQgV3oNM4LWpSntAd8wNrB7+zI2xCNj4es6En4kkAlSiQfiDEuGd2FOUAbBa0IWmZLmoMpDoUkrKF4XUAyAe+SGZsVT4xLjO9WSJEtwlID51egDmtPmYTQrul64aDZLw3RU7JxOef4il9qK/Cg5fmG+EJ5F4JUGClFTpHMFxlpn4Qy/8UGVIkKo/aGmrFJf2HpC//wAO5P8AzIUf0IJBbwrv8XpG7/idae/IQD8KVE/4iBXyir76tQOg/mXTbSMT4/xBPD3arlLlypnZlC+1ScRS5w4VBwafpr9YcOEeLO0P4K3KBJ7qFqLuSaJUryZXgY+cXfajKWFjIOFDdJDKFXGT+MRVdszEsJSpQRUqALNm/SGLtOr5DbeB6gxWu0rjEcOPLqm2OYnCodlMcpXhqGNUmrOxByDwuzbeSnCcKiC+MA4tAzvhw0p3d94a+HOIBbZJsdsLlgJazVRoWd/1DfV2PNPvi71WeaqWoZZbEHIjkYikn/rf3h951iDHGvI/aelbxmmCn8x3bOGiKoYgJU3IR0Tp9tHRbE7Megl+UVrXQMCasAM9vvxiEy0M8W3TZ+1m4xQJ02LV8hrvCHIZMZAycCG5A7CTjbGt6D9yjmeghfkylzSSpZQQcXwqFSdHqTnsIZrPesrCFKSAASlCjVRBOfJ2i2VespYUMaScmW3sWhdbWUklTG2oVwAGERrTbypYerHPIn3h5sEoCTKdxUL8Sp/m0A76uQOVSwARmkPk+Y5fSGJdMj3UpHShd/KKam1WUcMLpKGV24p86vyV2lrmhIU6plBR/t/cQ9XXYEWWSAWSwdZ5nnrFdju5AtE2eW2HIlIxHrX3jTabH2zGb/ZiqUbt+pX02jrb+NVQbADeTVp+BmfmSTiLV526fawUWdCwgUP9XN8g3XeMo4ImqHxJBw5E1xHc7QUvfiyVJOCSkLUAwaiEt0z8IDTb7tyx3RMBfJEsmjcwYPX2oXCAKPOLW9kW75LHylVr4bnyQpRlLUw+NDMDyAJJDPtABSqsAAx0B+ZMEbbeFrDiaucncKKkgA5OM2zi+ZdIRgVaJ2BSqhAljFh3P7T1H0htGIHfI+WYk6qT3AfnGDgW6FYzNWkjDRINC518B78od1phNuji6zy0pQQptSGoX1dtGy8oabvvOXPrKWlQoc+9XdJqPGMvUixnLMNpr6U1rWFU79ZcZlHamsVKW3eGmdHpGlABctr5gGKpstyAMsz4NTpC+0b6Rb40kk2P+6E9Qwq/LKNfClmwWdFXK+8/tyy94K3nZBNlLln9SSIpu6WJcqUhRYhCRycAA1Or6QQ2fpcI8YEV/q8Z8Ir8dXLiT26M0/GMnrQjmIQM+kfZ7zsQmS1IORH8j1j5LfVhVJmlChzH8RoaC7iXgJ3H4mfr6OFuMcj+Y3cCSe7MXuwHz9hC5xfbBNtCiKgMnyFfWGjh9Ql2IqJwPiqfJ/SEOetyTv8AV46gcV7v4bSLzwadE8d5Q8HbZeR/DoUknEtJlTNgzVbQlIFeZgCYI3Wp5c6U4dSMSQd0uTnkcIPpDtgBAMRQkHaD5MxSClaXBBdJ6HToRH0WegXpYxMAAnocU3DOnoaEbQgTpyVIQkAAoDE1YjPLQ7wV4Ovg2eeAT+XMISsaf0nwJ8iYDqELLxr7wjGndQ3A3umBQkhRSqhBIIyLjSPQYauPrrCZgnoSwWWW2WLN/Ee3OFNnBO2cEqtFiBhBXVGtypkqR0QeOgmYLhjDNmuWcJf9xYeJ8oaZFlMqTLlBjMm9xxtmtXsOcKd2Su0noDZFzzYv7kCHuzIxTVqKkplSfy8RLd5nVnnU/KsI6ggDHryj2nXfPrz+0IY5coDINQBg9Bl1jNOtEiYPzE0OsxPz0z3jyy3ghRIlJJGqmz8qxo7c1OF0s+r/AOEN7kRnHiHj9ZqZU+H0zMMqz4GMhQWgZoKsRA3lnMf3TQxosKwyU4gaf7AjlE09mFD9Ctsidw2RHSInDLSSps6OwLnIPAnJJhUAG45S7shq5Skuf72f8nw5wEtiptrXhQCmSCQV/ubOuwi68ryxKEpPwk98jOpqExl4jtM5hIkIIQKFQp4D5welTkePn084C9xg+Hl18p7Pt1kslEpCltVhU6d5fnSK53HWA/ly8Q3UcPkzwMlcIzlJcKSlX7Ti98LPAi87rnST+ckpD55jwakOpTQ5wTk/GZ1l2oXcDhHwjUriuXNQpc2SkmWCoOysmZnyLkQmfhZ9qWpSErmqd1KAP+omg6ZRtu0qCJxS2HCEklIWHUoYHBBDd06RKVJnzSlKphUk6AdxIFScIACW6QzXUtRJEXe1rAOLnKZN1ypZ/wCYmhSv+1J76n2UsHCk8nMELHeqpY/JlJlJdsXxq6qVu3X623NcoXPMpmAJEwjM4XoNB167w9C7JSECWlAAxJD74lAGvvAL9QikA7/iMaeixgSNvzL7mtqZshC0hgQzO7EaRczqUQcmHjmfdPlErHZUykhCAyXj3syAwY5mpIqS5yB1eMs4JJE11yAA0XuIeKUWYlBBWsAEhLAB8gSSTXkIRJHF08WjtlKdJDKlfoKdsPzzgze3B9pmzyshLKLrWFAvzAJ0DBuUCkcE2w/9NLD+tIcPyL+cadK6dV3Iz1mTe+oZtgcdOc+n2C2ImoSqWXSQDu3I84BcYWeUZKlrFUgkHKuTeNIG8IXLbbNNrg7I0WjG+QoUsKK94abdISoELCVEly4cUYhn6CvLpCLKtVmVOR5TQUtbXhhg+c+eWy9UzbJ+tCQQAlnH+E0cdflC7NlEKUkkd1WHNt/SkfUrzsaZgwKDggu/lTY1zFYROI7mWha5gS6CX7uh/wB40NLcjbDaZuqpsXc74gICNd1ECakuQXoXo9G+fgYyjyiXZd5gXBNCB7jlDuMxKGL4scqXMSRhaisJeoJcgsMqEQMtixNmPKQQ/wClIdujaZeUErvsarQnCEqVMTRWjJFUl8mcqHlGKy2ldnUtICQqqSTUhnBwkHf2ga+HMiE2zvyMc7HaPxthWgj8xIwkf1Jqk13b3j5+gkE+IIhi4IvDs5+Amkynjp6+5jHxTYuytMwNRRxDatfvpAKR2drV9DuIxee1qWzqNjBLncR0SxjlHsN5MSjdwqyCucrKWkq8g/vhhnuW6+1lIXNBZXewvmTmS3hC1Z5BFhLUVOUlCeeJVQPBMMV8XngmoscokLWGUR+kNQDmYy72ZmwvoD/2atAUDLeif/Jptd7SUKEpJBU7BEsZHw19Y1ycRABRhYZkwLtM+y3bLDJCpx/zHcufhTCra+NLQokp7o2EAXTmzdBt4nrDtqRX7538B0n0FQOqfEMR619IpmrAICh3TR9HeE+5eNlhQE/vINCQACnyzEOBmYpYUGLhw2RrSBW0PWQGjFOoSwEqZhslgBWtQIcEgH71Y5xqUJUgY5sxnriVz2A+UVfihJlTZq6ByUsMycg+5Ij53eN4KtJK5imIIA2AOZbcbawzRpzbzO0Wv1C0jYbmO83jSzJFApWmTeTnKKVcS2e0gylS1kLozAkFqEVd32hMuO61T5gQBSuJRdhTM7M8fS7kuKXZ090AqOaiA/hsIvelNPLnBad77z5dYMuXhWUmWcZW69DQgCoDcjrnBq7LplSQyaq1cv4scjGxcsGhDg0qHzFYpZQaWS7/AALNcqkF/wBQDkbtXIkpNdY+cmOrp668YE6TYJYmKUlLKX8Zc5edCTr1jmTkklytJYuaBYUc8nAUa6NFSvylEBWJP7SSVClQFbasd/CJJtplpZg5c1yz8Dy8IsAfHMgkcgJvlzgXqC3h7xTOt8tA/MWlA0JIr0jFLvaaxJCHBZq1qw13MKXHUidNEtaU4ggVYOA+6S9TvyPiSukM3CTiUsvKoWUZjqL5kEhIXiOYZKz6s3rHLvJKTkrqWAGhcvl8gdoB3NZ5xly1LSyyl1NQAjUnIOGJAyL7tBUWQkA5ajbLmQdmPJOwirVopxJWx2ED8TcRrsyUKwDvKIZ8mYlxTWmu+ohZ/wDllqmA9+Sg6EggKcaFTpHQl68oa71sCFmUmcnEkqoC6QksyWwmoqQzgBwP2gWruCyYggSUnCdAqhZ6kUB1qduUGV6UXdcmAeu922baCuF7ylqRgXMC5yXKzicqqT3VfqADZbbQdMoNoXodYw2a6ZKXUJHZFKiyiA9DQuXcHMPGC/7UmWkTA6sBc0artpt9mAsq22dzP+4dXaqvv4/1KLy4NlrKlIUUE6M6X9wIT5t2zZai6CFJcqDMwGoORB5Q4XPxaJlJktST+4VHkaj1his8+VOQcKkrSaEAuK5gjxyMMC++jawZEWOn09//AFnBidwrPaekoBCJgwLURkaeLhjlvEuObp/OxoZ1Icjcgn5NByZclnSoqSkpU7slSg3PA+H0aM19qMyUVFKyqWCDhAINQ+Ju8KV0ziyahWtDDboYN9K6UlTv1E+dypxSpKgWIL9CIcuPJYXKkT05LA9sQ9zChapbrOGrkkZv0L6iHSantboD5yz/AOKmPShhrUbOj+ePrF9P3kdPLP0iQ42+/OOjsZ5eQ+kdDWYriPMigsCS7drj6YEA+5MV8O2rHap9oWKISpfTEpg+1H8o2S0ATrKad1Mws39I0gNIvAyUTwGKbQMJGoAJqPNoQVOLOPWSY81nARn1sIPvG0mfMVMWalykHQPQe8ZAkAVq8WsS2Tda/URXMPOHQABgREkk5MqPL70j6hcM3HZJRGichmcJNPHDHzGYaDavuI+lcGD/AJNDuKq0b9X8wl7QHcB84/7NP6hHlOv2W9mWlYAcuw0zOurwkXNdYnEoY1V05A9A/ryh/wCIZRMiYB+x/WsBOALF3psw5BkAc8z0zgNFvBSzQ2pqL3qsZrrupEmXgQMxU6n+I3ysh0HtE6eMRC2phJOgHpnkIzzxOcneaQCoMDaelOVCW8OsYb1WU4SAoVqasNOjsSH5840JtZCEFnKg+7P5PmBFc6b2iuyVko1GtK4c8sq7DmDFlBBzKO2RgTJJsxWO6Q25y20zP27wQRYgWJJLPs1fCLSEt8IYaN7R4QB8IUPAs3QxJcnlJCAc5X+CQFYsOm50NNYl2aEscIFaACr/AFi1ahr5R4mWHJ1Zn2HjrFeI9ZbhA5CVzF4goNT9QPWo8niSjudY6mXkHq2+8c0RJxIz5YWkhWSvPk2vOBlns4chfxAsQ9CQ5CqNUuC3PlBQb+XKF+9besBapMtUxZLDCCUgYQHPXPo28WQE90QbkL3jIcU35LkSyCcUw/CkGo5naEq8b67VASyQkFJCXxLJ2NN6ktVsnd99x8PzJ8yZ22JIzUpQ75clgHyyJf7Bi28FyMA7JwoZF3xcjD9ZooIUnJmdYNRqAWAwJ88mTMRBqka/qPM6QVsAUhWKXMZQo2ROuXXSKVWbs1KSWSQWII71HZtw7Ch10jGqYp2yL1qX8Y09iJl7gz6Dc3EHaJwTHJGoZ23UKZbtGyXOSJgwqQQoFyDkRUFwRRnFDtHzMYgMSSdsz5Fo33SSQrtAShgMzoQaemUI2aFMll2j9evcABt49W+5pc4KxBlfvSwPicjpmAc6mB/C81dpstokKUO73EFhkxZ2zqHfOEy12xQKgha+zejr+Lame8Nn/DqZ/bAv+kseWJ4HbS1dRJOcYx5Q1V622gAYznPnFb8Cv+j0+kdH0j/+TJ2T5x0R/wAgvhO/44+MwSw0yzqZ3lrHmknOFGclPdzJ1IAbl7Q3T5KjZe0QC6El9wFJYnwhVsMkKBUVEYSG+v3vDenwM/T7n+YjqM7eug/iYZAc4UhyTTwBL+USFnIWkK1PofnG20LSlTjMFVOvyeMyanESzFwNqwxnMXnk2xrwlTd1OxGph84EmE2UAv3VMH2IDekAEJCkFtUVBpUwc4DGGVMQ4OFbUhXWb1Rv2ef1hCHE6iLOojkPWO4Qs4TZkHUlRJ5ux9o7i1JNmU2hBPn/ACIt4Vc2SU/P/wAjGc4xR8/2mqN9T/8AP7wrhcbDbLz+kWBGEUESSIn4wpxE7RrAExpkhSJY5Dr8MY5CD2oWA6U916ZVS4amZB6PG+Uk4EgVIAHiKH5x0iQQGrXOgy9YMpABgmGcS0zBq4rnptnHT5gCSc6NvnFkqXm6ierPEUAEYi1KAkvy1iABmWLHEyYmfU5khz6lgOkSVLKhUkchTw39YlNWovhDsHc0S+fUsNg3SBvEtumSJScChjUWdgQOggi1lmAHOBe0IhY7gTWoJR3i9Bm2+pLZ0zJgOeJJapwlpPdqFEsxegbxhWva2zptFTCa0Tz6dYz2WwLBdRyOVK/QesPpoABljvM5/aLE4QYE+hTLZLJw9oATTMeUUWmWtKGklIIyBSSCeZd3J1hAtuIKUoKILuGZvvwjrJfsyWQQonkTTwgbaAjdT9YVfaQb3l+kO2PiTFNwTJeEqHZqINHqwD5F1NnryqwXcg96hAdmLAumhJw0qdtn1hL4qlpExK6pTaEBWQ7pID+bg9YabvtC5iElJAxUViH6kpAW1dwfInWA6iocAZds8/X1htNc3aFX3xymm2XbKWpyE4tXDv13jNaLrll3lSydTUfIxoEuaP2P0P1j0ypr5p9Rr0Oj+kKB2G3FG+BG34YOTcckO0kAmhZatmo9BFaOHZIolM1Id6LS2TdW5NBEomvmnTIvpp3N4sVKmtVQ9P8A16+kE7Wz/L7mU7Gv/H7CLdm4Rs5FZcx9e8nMZ5nLrG647uRJnWiXLGFIQnUk1BJJJMELOhWNScRDgKzHQ/prlyzjLZ1FKbbMJGMHCSD+2WG6ZxdrHYEE+siUFaIVIHrBiB+GG48hHRCv7B5mPI2d/GYeV8J9RumWhdmmJJZ5a0Fv6Q4IbdiYRpUthSmIGsO3A4xIWkZhaSx2IIPz9IWryk4JsxBySpSRmwAy9GhWg4tdPnD6gZqRvlAc6vXlHtkklRb7yMeTRVotss5geYb096w4IoeULWazEBQ3FK+0GeCc59KY8yGr9mBNjqgl3zcM1alvsawW4InlXbP+8H/SR8hC2rB7IxrQ/wDeIXv+WTZ5v92v+YZR3CM17Ojk49X+carxS8mbr3DAng2WpEt1EMtRYdNfGM/HFpz5H9pqseHUjzH7xpePJYiL+MQMpq4mPpuQzwmojROJ4lIFCNSzPqX06xZ24SzvUsKHNn2bKK5iti4qSchpq/oIrMiof9wId3JoKDRLPBgo6wRbwkkrMxSge6lLV3cHanqYsRZEuFEPs/vsNmHWISmBWGbvB+mIgejeBjXNngECpKv4Bd9Itg9JXI6yE2WGIbOnnT5wu8bWdakowAliT5/7QyKD5nXT6n6R2AV38/eJqs7Ng3PErdWbUK8sz50botGLEmSoA5lw9czhd9esQRZpgHfGFVRh15R9HJjDb7CJktiKio3pWGk17E94bRN/Zqhcqd588tTa/fTzgJaEN4E8jX/YQyXjKDlhXMa9aPAuZJCi+cao5TI5Ga+K5X5FnBWFlKaEbMPSjeEFLotCkmQgF8Rrma4CHb7yhZn2ckE18g0H+HXMzE4pl6gwrcgWkg+cbqsLXKRtyjTMlqcBww5H6xPCdSPL+YuJiiZPGPBqz9IwFyZ6XGBIlOzeX8x4p9xnsfrGSdMUqalCSwT3lH5RslTApIUMtIIVIAzI2MyTUlM1CiRV05f4g9f6T5wI7VrDaFn/AKsxZ8CpvYGDN4/BWlQ3XL5wvX/NEuRJlJydj5VdvGD0DiIHmPtvE9S3ACfI/faJXd/afM/SOjRjH7k+Z+sdG7iYGTHDh+2GXNoWxUI0I5xp4ts6kTcZHdmD/UmivYGBF5I7NYV984arxX+JsaVEgqDKH94d1QH94FxCN36dqv0OxjVP6lLJ4bifPrRLYlxlGcZtBi97IUKHl5QGmli4O0O4igMP3OVVBcAsfT78oL8FLKJ06WauArL73gHw8jESScmDbu8HuH0YbUtn/sw+1MIzeuR8oX1YBpYeUPpCRcsaZyXQof0n2gTc9rJQpBBHZ0yBpzGuRyrBiUxLHJ4VrPauznqzYmtc/LzhDS19rUyjmJqaq3srVY8jtGeSGyPqoehBi0Ic94u+gBU3nQRVKrkVdWd/MVjSgHn7QDMYwJyJLkFmbev8Dwj1aK0Nc93bJ+XKPJzJYuxenjHoJcZU3poXevKLEdZXOdpXLLrJKc07/EnU+DjzjyzqUqYh0kBKXcnN6Bm9enOKsb4cIJZwojJmLkPuQ9OesEJWEAMdN/ascxCiQoJMkoREDPrE0rByIiKRn59IXh54dH1iJOsAZt8vPDMUJLDfOpH3tDCtNeUGsqKAZ6wNV4sJA6RS4iutu+n0y3+sLa0tUa/Zj6ZNl4klJaEy+bvCVHDnrTr6n5RpaLUB14TzH4mVrtPwtxjkYDtCO6WzIeCfCUt1eEZpy0YaAuB3iTmT7QW4VQHLZNBNU36LZgdIv6y/GMJED7t7xWv9yqdBG23Lwy1nYGM1nGCRzwknyjBQd0+c9MecxdphlzF6zCwPi31jbY5TS0dPevzjHbpbiRLGzn784Jpygrnb18JUDeB7yTjmypegV2iuicv9RELt+WhJWUpGvdyYtmBB5E5kzJ9XXRL/ALQ4DdXJ8oTL2LKLa1+sPaOvf4fnrMnXWbY8fx0/mU4DsfMR0UfiJn7lecdGn8hMzaOnEFldL7RXwpbQQZK1MCWbr8JB3enlBq2ynTu8JNpJkTgoZP5g6RW6vjXEmqw1tmHb5kHtJkv4qOknrrzBcPCz+ENQSxBb+ekOqZP4iVjRWagOkqzIY0PI1ELF4d5lpGEjuqQc06ZbQPT2ZXgPMc5e+vhbjXkeUjdCghVPiI+/vlDNw/PUqcsGgAzy2I65msKUlTqcu4O3v4+8MNyFQtQBJZSMtMm9G9YveP02+Erpz+qvxjen4hzhXt0pppO6QfEOD6vSGdNG5QCvhsQoxBIPiQ/Qv7wl7L5MJo+1v7TNV127BhC3wn4Ttv4P5VhiQef34QuWC7cctJJLFIZgMtHf6QUlFSQE4goeIYeELajsy/dO/Xn6+MPpu0CAMNunr8TYtAmCodnbTLX0imcgrAwqwrSp3Z8nDaUIJrzi3tSD9Dp0aOmoSqgBz7zMH1YnrELsMwrb7SuTYalSyHURRPw7PVySaRsRJQioSw82jzHQaU+HptHTZmzv95wEnMKFwMSZmAVMLV937iGGW+HU6n+IMzEuDTMNTY08mhNnuVMz0hvS0qxzM/XXMvdEpdR6M9YebntgmShXvAMfkYU5cnEHOQoAPrE5ExUpbimj/WG9Tp+NNolptR2b5McFmAnEdnOELGVAR40MELJbBMoaKHkekaVJcEbxkozUWAn0JsOq31EAz59OLOkfCo1ppBvh0fE2hz3eBl42fDMUlT4q9DqD7gwX4dSyC2/tGrrXzQSJlaFMagA9JuvNzKV0HuIsXLdGHdLejRKah0kbiPVIxBjRxX/cRijYT0UH2RBUorOgwj7+84hepJAlJLGZmR+lP6j8vGCExSUJJySke0CJ0wpBmKoteQ/akZD5nmYKoLNkfKAtcKu/z+EH3xawPywwSAw+9gPnCPeEw4uvtpBW+7VU+UAlBw5zdgB5no1I26axWoE89bYbHLTztFbHy/iOiLc48gspPqtnmhSQOUAr8suIFxXfzjzh63P3T4QYt0oKTzicymIv8O3nMlkpTVQyByP9JfIH3gje9hC8NqQAAoNOGE4m3YAnEMi1W6Qv3lIKVOMxm0GOHL1wklVUkNMTqGyWN+fnpCl1ZU9onP8AIjVLgjs35H7GBpEsY2BLO4PKGG65o/Ey2FaB93d/eNFquVL9rKYpVVhl16e0Bp0/sp8tadxiFaV9mg6uLFysXatq7MNHwZxgvKzBj/UTzqanzZv8UEUqGo0puIH3mpsRGboYbu7+EZ/s0YsO81vahzUNpddSimUlJ0SAOgjdJkMkkBzryBMDrsmYpaTyAPUOPrG+ZbRJlOUqJWCQR8KQkgAka95RrFv6ZG1bJ/bzPr4yo1LrpFf+7kPXwlyASlxpnq3VvePRNEY5Fsl4UKQti4CmDJOTnkeQcZ8zBcSUTKhQIc99Lf6vLNoLb7MHOo/X+YKr2p0tH0mZSQcqHSpiIUWz8D8jn7x0wFAdY7hyW4KTtUGn8iJAhs3fIxm2I9Z4XG81KrK7BlDPZSgokVBGYgDxFYMCsacle+wg2o/uodCPl9IqtPeThUehyruNoiq41uD06yuoo7VMdekESlgAAfCQ6dxy8C/2YoUxUQQ8VoRgLH9Jp84mVjRnj0SsGXInmmUqcGSlJKTQttyMHLHbQuiqK9/5hdUtxnFkuxzF95JZty3lCOrpRlydv2jukudWwu/7zfxBY+1SFIBxpcZZgFiD8ohdaOzlgK7prmCPN42ptJCQCC4zNDXwrEFTxmcX+VX0jL7RuDsuYmytC9p2vIy2XOSclDzETUuMa7VKVQlJ6t84yzbLLmH4EhIzLAPyB23MUWvPPIhWsxywZYtfaKxH+zSXA/coa9B7wucQ3jtnl/Eb75vEISQCABT5QjW204i51oBy36xq6XT8PePymLq9RxnhX5+f+pntSio5u1HirOJ4I5SIdiYlOEb+keRZg5Dyj2I3nQrYprKd4bLHa8YFawlVHtG2y2tSaiOMiGr2QCMQ+zANBUhQKSxgkbYFct4GWnPlHSIwXFfIQpiO4fiT+1/1J5bjSCdvu1E1C5slWIhJIA3FaN0yhGQsgg5Ea/WC113rMRMdDJJ8EqPMDIneFnqIbiQ7/YxlbQVCOMjp4j4R7kTgpCVFSXUA4cUpWjvAu9S5GGowkHMsTQGlQRn4eemz2lC1FL9lN1Boler/AMisEJVoehoTpoeh194SRuxfiAmi4F9fDn5zBdx7lHDmtMzVjXSp9YPSbXLUBLmIo2D+kpJHxAVSXq4eB60AHIh48I10yf73ix1lgfjAG85dDWU7Mk7SSrjRIWcIWUqDFQKVYaEt8VTQMYIybJZil5c8S1GveISQWyJd9/FtoGhO0aZaAEklXe0HLnzg6+02J937xc+yhj3/ALf7nt4TJJGDtwrEyVYFFINWOLRm1OcZLEmUARLx4RTv0ryrlrWsaUqiMwvmYBfre2TBWH0+g7FwwaQKjp3hq2bfP0jj7RZNlFLPrkfWISjnCZAHMTQGTyMxzuzWSFODuMvHzjCq7mBKVA1yDjzxCDbA5geUU9il8h5CDLqTWO7Fn0a2HLfxAEw0TRqVHPWDlgJMsEtU6bZfL1iwy0n9I8hHBI2HlFtRrO0TgAxB6bQdlZxk5khETOG484jhGgHlEJhCamnP6QCuktG7LggnTSVO9E+p+ggRet5BCSBoPKOt15aDw+/nCleVtBNC7GnMxqUaULu0xdTrDZ3U5evtKLdNmKLqdsx4fOByQ56wQtdqMxKUt8MVSpTNDZMTAleCPCOUaQOUeKAGYzipMtiZWO0dEqb+g+kdHZkTaqRVoqFCxLb9IZ51l7I4cDpALnV9oC2+z959PaKB8ziJjWtlFi40O40jit39Y8myYqY1z+zBBInr6ReJ2JSXSAA3LLeMvu1YimYwNcw3n/EdJh6ZfZWEhaQWLhQoeRGzfWDl13uGAUpwaOc/LIwjS5jb+UapVr3H3zgb1KwwRLJY6HKmfUbMqlC4019MxEkSiMiFDYH5GrwgWG9lJ+FdNvusMVi4hCqKFfX0hOzSEe7v+Y9Vrv8AIfxDsvXXaPe0GsYfx8s/qHjn9YtTPH6T5EH3hRqWG2CI8mqQ9RNZUTyj1NIo7bn6fzEO2STXtB0Q48sUcFwZftQZpWoaxWZgilRl1703/wDMf+8VrVLFfzFbOUo+tYg1E77SwvUS5U6OBeM67SkZJSOqir6CKJl6AUxeCQE+2cWTSknqfXnBPrVA5j18ISx7065+UQVPSK+qqekAZ97pS+nN4FWq+SRU+J+mcOV6Nhz2+5iVvtDOy7/YevnGe0XmBka7/dBAi3XjuX3fICF6bejB/InP/CPnAq024qp4tt9TzMPV1qnITPssew94wleF6FRITkaEnNX8coFrUHzr7dIzGbnWIJXFzKiEEFvrGgLBqA3jGKzWgpy1DH7MWy1RQywm1oqtCw0UTLSwjHNtLxXEmXYhtHRi7Y7/AH5R0WwZXAn/2Q=="/>
          <p:cNvSpPr>
            <a:spLocks noChangeAspect="1" noChangeArrowheads="1"/>
          </p:cNvSpPr>
          <p:nvPr/>
        </p:nvSpPr>
        <p:spPr bwMode="auto">
          <a:xfrm>
            <a:off x="155575" y="-2651125"/>
            <a:ext cx="5562600" cy="55340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data:image/jpeg;base64,/9j/4AAQSkZJRgABAQAAAQABAAD/2wCEAAkGBxQTEhQUExQWFhUXFyAZGBgYGRoaGxsfHBocHBsdGRwaHCggHRslHxoaIjEiJSksLi4uGh8zODMsNygtLisBCgoKDg0OGxAQGywmICQ1NzctNyw3LCwsLywsLCwsLDQsNC8sNC00LCwsLCwvLDQsLCw0LCwsLDQsLCwsLCwsLP/AABEIAOAA4QMBIgACEQEDEQH/xAAbAAACAwEBAQAAAAAAAAAAAAAFBgIDBAABB//EAEIQAAECAwYDBgQFAQYGAwEAAAECEQADIQQFEjFBUQZhcRMigZGhsTLB0fAUI0JS4WIzcoKSovEHJENTstIWY5MV/8QAGgEAAgMBAQAAAAAAAAAAAAAAAwQBAgUABv/EADQRAAICAQIDBQcDBAMBAAAAAAECAAMRBCESMUETIlFh8AUycYGRobEjwdEUQlLhFTPxgv/aAAwDAQACEQMRAD8AHcPXcGB2+6fWGqWpKEEmjCnXlAyypZgNsnj2dagqmghA7mFG02XNLBdSqqVWpgnbJ7CmmdfOu0ApU8pGf8co1Jnv8UQZ0kq1nwPryim0Wgpziq1W5CHJI8ICW+9cVPhS2obyjp0JT720GbeMB51uq1SXYffygZ+IKlDMAmqjnl1q2fzgld1xlbrLhD90qNebgCscSF3MkKWOFmC03grduWUabmkTCpKxJUt3BCqJb9zkaEinKDUyXZpSsRwlde8W2fLLIRgvTiVQwiUxJD6/7RTjZxhBC9kqHLt+8knhjEoGYsChSQnJQOhcCOlcPWOUoup1Vd1UD8tMzXOAk/iRaie6CCCAXL8jsD6wFTa5iTRR+FQAD6pIr765RcU2kbtj4TjdSvurn4x1N4WCWkgJlAAd4CSSCNvhrE08RWJ2SQCf/qwjxOHpnCROuy0S0pmKPdIBxJUC2MUx6gnE2orEbDdq5gWEFygOQ7OOW+QoWjv6RCMlj9ZJ1bg4Cj6R1tN8ycSZZCXbuuEUrXM5npWKE3rZO0wKCUkHRNHy0GcI6QSMnGeY2H0HlG69rvs6UHDMPaBRLKOYwpLdTicHWozESdIgPMyBrHYbgRztN02GYo4VCWvUBWEnkxgdO4Nlo/NEwoCa1BUknm2Sc4VbotklKZiZySsrIAYOahVE/wBTsebQxXDd9rQF4MYT+hS5gTVqAIVUCtaaCIZWq/v+ssrJZzT6QVa+G5oxLSUTElTgoI+HI0A7pD0z6QEtSCkjEfkRXY5R9DVNnywmZNkhUxgCpDP/AFHEkjulgWPrHixZbU4WnCoj9QZXMPErqGA7wyPESjUKT3Tg+B2nzftKv4xOVXSGy18ALJJkLxVyOYz298oW03fPSsoVLWFJLHEGFOZozDOGEtR/dMXetk5iWy5NC5++kTSHyBI+9YonEuy/8qXbx1JjVImEhjTanyixlZQjGhTghxQU3zz949tPaLIKi7BsmAGwG0bky96xBaedIp1k5MxYWDEvFeExatABila6GLSJBufrHRT2YjotJn2STlTOPUWcU2GcD5doclsgfOLpluYQpCzRNWHyf5QNvG26A15aRmtNqUc6PtAq02kDL7+sRIhU2RYSmYsUW+Fzm1DQVAjDLsM2fM7jFs3yA58vXlFlgkzpqkhWJhp11J0ArBK8b0l2ZJlWco7TOpGYoSXoVcvs0ZmHdXcwqVg95thNSLDIswBmMpZLgZsdgPDP2gZenEpWO6CARXQip5coDWeYqepXbLYMSWqS3PlmwjKogUdwDRh/DxdKRxZfc/aRZcQvc2H3ljzJhwBZLpyJYEAOzanPOM0iaygVDEkGoBptpnHdskHuu4qDkfA6RlmzG+/aGwIrmE7yly0rOBQw7Au3J6u+fjA0NWrbfxtT2jKubt5xWVc84lRgYnNuc8oRtNsK0S5aiWQCMyxGaQRk4qH2I2jIpTHXzbwijHFXbFw4o9c+sWwBykbnnL0zTRukeS5KlmgKmZwBnXIc/wCIoKyaj76wV4WVhnpWU4wFAMCcQBNVAAVAirtgEiWVQSAY1XJYfwchc7DjnkHACPhSHIzqHzPhCbaL0nonCYsrCicTqAc93mMID6AUflB+9Z9o7YgA4yrnhAS5AqW294w2u8VJeTa5VEiruXZKSkBXxDEQC7nMwpUGzxkAk+to7ZwEcAJGPHl85VcfGE2R/aFUxOgJ/nyjffspE2Um3WdwkqaYkuyVB2yIOZGW48Bl5XCimCZhJHdC8i1VHFUBISUkRr4YsM5p1lmAiVOlleIVCVoAWDtsk702iz8APaLsevmOsoqvjgbcdPIyd1cbzEYApDkUKsRGtG1SANKu0PdgvCy3jJZCiJoopKmKxXMfuTzHoY+UcL3X+KtCZWLC4JfNgA5pqdPtoLcS2Bd3WmWuQpQcBSFE6iikkMxz8lQO+itn4VOH5iWqssC8TDK9YwXrw8ZKnUHSclD2OoVAC2yMHeADR9QuS0ot1mRMw/2iWWl3wqBIUPMODsRCfxNcJkmodB+FX15xTT6kseB9iJF+n4RxpyMWEWrFQUP36xRNfJ394zzLIUqpk8bkSC1GAh7AEUmYzHBrlGZKST1jXMsmUVKnBC6CvtEzpL8KqPI0fiB/3Vf5Jf8A7x0RxD1mdHqbaGDCMcybrrFKpwaKQvWFYcCermeMW3XYlTF4R8JzdtRWsV2aSVqYZDMjTpzOkGLbahISmRL/ALVYqQR3RsCdW9YE7kbDnC11gnLcpC9ryCElEtyBRSxTEahnGQekL13XWVImTj+lLkczkBFtqRhKqEKIwtUu+24avnBu7bL+SE1GM4S7F3Sfr6RYEVLmTwm1sRcnTMqig5FtxTqRA61WkZfevyimdMwBSVZpUQRzDpOXMRVZpK5ygEJJ6fXSHcgDJifCScSpc85/bxGbMLVB+f8AtDrdnB4CT2iviYkDMEF6H0pvFt7TrBKDTAFqAZgXNGoSGc0GcL/1aluFQT8Iz/SMF4mIHxiCD4D7O0QWTWN1vtVnUfypcxApQqBprr5VjAvMkZQ2pyMxUjBnqkncGuf0iyRIK2SApTmiRUknYbxOy2RS1JSA5OQ+9I+l8O3AmzDEqs0ip/aNh84BqLxUuTzh9Pp2ubA5dYHsPCGMPOSEUoAXX/iI7o8H8IYbuuqTZ2wJAUR8Tagb/eRggExCfKdJbMVT1FR60jJbUWPsTtNhNLVXuBvMd7zEJllUygycM/JjC+btl2sduuYwUogByGw0A60z+zdx6smzpw0BU5JyZn2zijgqWRJzKgVHEnCSBQgV3oNM4LWpSntAd8wNrB7+zI2xCNj4es6En4kkAlSiQfiDEuGd2FOUAbBa0IWmZLmoMpDoUkrKF4XUAyAe+SGZsVT4xLjO9WSJEtwlID51egDmtPmYTQrul64aDZLw3RU7JxOef4il9qK/Cg5fmG+EJ5F4JUGClFTpHMFxlpn4Qy/8UGVIkKo/aGmrFJf2HpC//wAO5P8AzIUf0IJBbwrv8XpG7/idae/IQD8KVE/4iBXyir76tQOg/mXTbSMT4/xBPD3arlLlypnZlC+1ScRS5w4VBwafpr9YcOEeLO0P4K3KBJ7qFqLuSaJUryZXgY+cXfajKWFjIOFDdJDKFXGT+MRVdszEsJSpQRUqALNm/SGLtOr5DbeB6gxWu0rjEcOPLqm2OYnCodlMcpXhqGNUmrOxByDwuzbeSnCcKiC+MA4tAzvhw0p3d94a+HOIBbZJsdsLlgJazVRoWd/1DfV2PNPvi71WeaqWoZZbEHIjkYikn/rf3h951iDHGvI/aelbxmmCn8x3bOGiKoYgJU3IR0Tp9tHRbE7Megl+UVrXQMCasAM9vvxiEy0M8W3TZ+1m4xQJ02LV8hrvCHIZMZAycCG5A7CTjbGt6D9yjmeghfkylzSSpZQQcXwqFSdHqTnsIZrPesrCFKSAASlCjVRBOfJ2i2VespYUMaScmW3sWhdbWUklTG2oVwAGERrTbypYerHPIn3h5sEoCTKdxUL8Sp/m0A76uQOVSwARmkPk+Y5fSGJdMj3UpHShd/KKam1WUcMLpKGV24p86vyV2lrmhIU6plBR/t/cQ9XXYEWWSAWSwdZ5nnrFdju5AtE2eW2HIlIxHrX3jTabH2zGb/ZiqUbt+pX02jrb+NVQbADeTVp+BmfmSTiLV526fawUWdCwgUP9XN8g3XeMo4ImqHxJBw5E1xHc7QUvfiyVJOCSkLUAwaiEt0z8IDTb7tyx3RMBfJEsmjcwYPX2oXCAKPOLW9kW75LHylVr4bnyQpRlLUw+NDMDyAJJDPtABSqsAAx0B+ZMEbbeFrDiaucncKKkgA5OM2zi+ZdIRgVaJ2BSqhAljFh3P7T1H0htGIHfI+WYk6qT3AfnGDgW6FYzNWkjDRINC518B78od1phNuji6zy0pQQptSGoX1dtGy8oabvvOXPrKWlQoc+9XdJqPGMvUixnLMNpr6U1rWFU79ZcZlHamsVKW3eGmdHpGlABctr5gGKpstyAMsz4NTpC+0b6Rb40kk2P+6E9Qwq/LKNfClmwWdFXK+8/tyy94K3nZBNlLln9SSIpu6WJcqUhRYhCRycAA1Or6QQ2fpcI8YEV/q8Z8Ir8dXLiT26M0/GMnrQjmIQM+kfZ7zsQmS1IORH8j1j5LfVhVJmlChzH8RoaC7iXgJ3H4mfr6OFuMcj+Y3cCSe7MXuwHz9hC5xfbBNtCiKgMnyFfWGjh9Ql2IqJwPiqfJ/SEOetyTv8AV46gcV7v4bSLzwadE8d5Q8HbZeR/DoUknEtJlTNgzVbQlIFeZgCYI3Wp5c6U4dSMSQd0uTnkcIPpDtgBAMRQkHaD5MxSClaXBBdJ6HToRH0WegXpYxMAAnocU3DOnoaEbQgTpyVIQkAAoDE1YjPLQ7wV4Ovg2eeAT+XMISsaf0nwJ8iYDqELLxr7wjGndQ3A3umBQkhRSqhBIIyLjSPQYauPrrCZgnoSwWWW2WLN/Ee3OFNnBO2cEqtFiBhBXVGtypkqR0QeOgmYLhjDNmuWcJf9xYeJ8oaZFlMqTLlBjMm9xxtmtXsOcKd2Su0noDZFzzYv7kCHuzIxTVqKkplSfy8RLd5nVnnU/KsI6ggDHryj2nXfPrz+0IY5coDINQBg9Bl1jNOtEiYPzE0OsxPz0z3jyy3ghRIlJJGqmz8qxo7c1OF0s+r/AOEN7kRnHiHj9ZqZU+H0zMMqz4GMhQWgZoKsRA3lnMf3TQxosKwyU4gaf7AjlE09mFD9Ctsidw2RHSInDLSSps6OwLnIPAnJJhUAG45S7shq5Skuf72f8nw5wEtiptrXhQCmSCQV/ubOuwi68ryxKEpPwk98jOpqExl4jtM5hIkIIQKFQp4D5welTkePn084C9xg+Hl18p7Pt1kslEpCltVhU6d5fnSK53HWA/ly8Q3UcPkzwMlcIzlJcKSlX7Ti98LPAi87rnST+ckpD55jwakOpTQ5wTk/GZ1l2oXcDhHwjUriuXNQpc2SkmWCoOysmZnyLkQmfhZ9qWpSErmqd1KAP+omg6ZRtu0qCJxS2HCEklIWHUoYHBBDd06RKVJnzSlKphUk6AdxIFScIACW6QzXUtRJEXe1rAOLnKZN1ypZ/wCYmhSv+1J76n2UsHCk8nMELHeqpY/JlJlJdsXxq6qVu3X623NcoXPMpmAJEwjM4XoNB167w9C7JSECWlAAxJD74lAGvvAL9QikA7/iMaeixgSNvzL7mtqZshC0hgQzO7EaRczqUQcmHjmfdPlErHZUykhCAyXj3syAwY5mpIqS5yB1eMs4JJE11yAA0XuIeKUWYlBBWsAEhLAB8gSSTXkIRJHF08WjtlKdJDKlfoKdsPzzgze3B9pmzyshLKLrWFAvzAJ0DBuUCkcE2w/9NLD+tIcPyL+cadK6dV3Iz1mTe+oZtgcdOc+n2C2ImoSqWXSQDu3I84BcYWeUZKlrFUgkHKuTeNIG8IXLbbNNrg7I0WjG+QoUsKK94abdISoELCVEly4cUYhn6CvLpCLKtVmVOR5TQUtbXhhg+c+eWy9UzbJ+tCQQAlnH+E0cdflC7NlEKUkkd1WHNt/SkfUrzsaZgwKDggu/lTY1zFYROI7mWha5gS6CX7uh/wB40NLcjbDaZuqpsXc74gICNd1ECakuQXoXo9G+fgYyjyiXZd5gXBNCB7jlDuMxKGL4scqXMSRhaisJeoJcgsMqEQMtixNmPKQQ/wClIdujaZeUErvsarQnCEqVMTRWjJFUl8mcqHlGKy2ldnUtICQqqSTUhnBwkHf2ga+HMiE2zvyMc7HaPxthWgj8xIwkf1Jqk13b3j5+gkE+IIhi4IvDs5+Amkynjp6+5jHxTYuytMwNRRxDatfvpAKR2drV9DuIxee1qWzqNjBLncR0SxjlHsN5MSjdwqyCucrKWkq8g/vhhnuW6+1lIXNBZXewvmTmS3hC1Z5BFhLUVOUlCeeJVQPBMMV8XngmoscokLWGUR+kNQDmYy72ZmwvoD/2atAUDLeif/Jptd7SUKEpJBU7BEsZHw19Y1ycRABRhYZkwLtM+y3bLDJCpx/zHcufhTCra+NLQokp7o2EAXTmzdBt4nrDtqRX7538B0n0FQOqfEMR619IpmrAICh3TR9HeE+5eNlhQE/vINCQACnyzEOBmYpYUGLhw2RrSBW0PWQGjFOoSwEqZhslgBWtQIcEgH71Y5xqUJUgY5sxnriVz2A+UVfihJlTZq6ByUsMycg+5Ij53eN4KtJK5imIIA2AOZbcbawzRpzbzO0Wv1C0jYbmO83jSzJFApWmTeTnKKVcS2e0gylS1kLozAkFqEVd32hMuO61T5gQBSuJRdhTM7M8fS7kuKXZ090AqOaiA/hsIvelNPLnBad77z5dYMuXhWUmWcZW69DQgCoDcjrnBq7LplSQyaq1cv4scjGxcsGhDg0qHzFYpZQaWS7/AALNcqkF/wBQDkbtXIkpNdY+cmOrp668YE6TYJYmKUlLKX8Zc5edCTr1jmTkklytJYuaBYUc8nAUa6NFSvylEBWJP7SSVClQFbasd/CJJtplpZg5c1yz8Dy8IsAfHMgkcgJvlzgXqC3h7xTOt8tA/MWlA0JIr0jFLvaaxJCHBZq1qw13MKXHUidNEtaU4ggVYOA+6S9TvyPiSukM3CTiUsvKoWUZjqL5kEhIXiOYZKz6s3rHLvJKTkrqWAGhcvl8gdoB3NZ5xly1LSyyl1NQAjUnIOGJAyL7tBUWQkA5ajbLmQdmPJOwirVopxJWx2ED8TcRrsyUKwDvKIZ8mYlxTWmu+ohZ/wDllqmA9+Sg6EggKcaFTpHQl68oa71sCFmUmcnEkqoC6QksyWwmoqQzgBwP2gWruCyYggSUnCdAqhZ6kUB1qduUGV6UXdcmAeu922baCuF7ylqRgXMC5yXKzicqqT3VfqADZbbQdMoNoXodYw2a6ZKXUJHZFKiyiA9DQuXcHMPGC/7UmWkTA6sBc0artpt9mAsq22dzP+4dXaqvv4/1KLy4NlrKlIUUE6M6X9wIT5t2zZai6CFJcqDMwGoORB5Q4XPxaJlJktST+4VHkaj1his8+VOQcKkrSaEAuK5gjxyMMC++jawZEWOn09//AFnBidwrPaekoBCJgwLURkaeLhjlvEuObp/OxoZ1Icjcgn5NByZclnSoqSkpU7slSg3PA+H0aM19qMyUVFKyqWCDhAINQ+Ju8KV0ziyahWtDDboYN9K6UlTv1E+dypxSpKgWIL9CIcuPJYXKkT05LA9sQ9zChapbrOGrkkZv0L6iHSantboD5yz/AOKmPShhrUbOj+ePrF9P3kdPLP0iQ42+/OOjsZ5eQ+kdDWYriPMigsCS7drj6YEA+5MV8O2rHap9oWKISpfTEpg+1H8o2S0ATrKad1Mws39I0gNIvAyUTwGKbQMJGoAJqPNoQVOLOPWSY81nARn1sIPvG0mfMVMWalykHQPQe8ZAkAVq8WsS2Tda/URXMPOHQABgREkk5MqPL70j6hcM3HZJRGichmcJNPHDHzGYaDavuI+lcGD/AJNDuKq0b9X8wl7QHcB84/7NP6hHlOv2W9mWlYAcuw0zOurwkXNdYnEoY1V05A9A/ryh/wCIZRMiYB+x/WsBOALF3psw5BkAc8z0zgNFvBSzQ2pqL3qsZrrupEmXgQMxU6n+I3ysh0HtE6eMRC2phJOgHpnkIzzxOcneaQCoMDaelOVCW8OsYb1WU4SAoVqasNOjsSH5840JtZCEFnKg+7P5PmBFc6b2iuyVko1GtK4c8sq7DmDFlBBzKO2RgTJJsxWO6Q25y20zP27wQRYgWJJLPs1fCLSEt8IYaN7R4QB8IUPAs3QxJcnlJCAc5X+CQFYsOm50NNYl2aEscIFaACr/AFi1ahr5R4mWHJ1Zn2HjrFeI9ZbhA5CVzF4goNT9QPWo8niSjudY6mXkHq2+8c0RJxIz5YWkhWSvPk2vOBlns4chfxAsQ9CQ5CqNUuC3PlBQb+XKF+9besBapMtUxZLDCCUgYQHPXPo28WQE90QbkL3jIcU35LkSyCcUw/CkGo5naEq8b67VASyQkFJCXxLJ2NN6ktVsnd99x8PzJ8yZ22JIzUpQ75clgHyyJf7Bi28FyMA7JwoZF3xcjD9ZooIUnJmdYNRqAWAwJ88mTMRBqka/qPM6QVsAUhWKXMZQo2ROuXXSKVWbs1KSWSQWII71HZtw7Ch10jGqYp2yL1qX8Y09iJl7gz6Dc3EHaJwTHJGoZ23UKZbtGyXOSJgwqQQoFyDkRUFwRRnFDtHzMYgMSSdsz5Fo33SSQrtAShgMzoQaemUI2aFMll2j9evcABt49W+5pc4KxBlfvSwPicjpmAc6mB/C81dpstokKUO73EFhkxZ2zqHfOEy12xQKgha+zejr+Lame8Nn/DqZ/bAv+kseWJ4HbS1dRJOcYx5Q1V622gAYznPnFb8Cv+j0+kdH0j/+TJ2T5x0R/wAgvhO/44+MwSw0yzqZ3lrHmknOFGclPdzJ1IAbl7Q3T5KjZe0QC6El9wFJYnwhVsMkKBUVEYSG+v3vDenwM/T7n+YjqM7eug/iYZAc4UhyTTwBL+USFnIWkK1PofnG20LSlTjMFVOvyeMyanESzFwNqwxnMXnk2xrwlTd1OxGph84EmE2UAv3VMH2IDekAEJCkFtUVBpUwc4DGGVMQ4OFbUhXWb1Rv2ef1hCHE6iLOojkPWO4Qs4TZkHUlRJ5ux9o7i1JNmU2hBPn/ACIt4Vc2SU/P/wAjGc4xR8/2mqN9T/8AP7wrhcbDbLz+kWBGEUESSIn4wpxE7RrAExpkhSJY5Dr8MY5CD2oWA6U916ZVS4amZB6PG+Uk4EgVIAHiKH5x0iQQGrXOgy9YMpABgmGcS0zBq4rnptnHT5gCSc6NvnFkqXm6ierPEUAEYi1KAkvy1iABmWLHEyYmfU5khz6lgOkSVLKhUkchTw39YlNWovhDsHc0S+fUsNg3SBvEtumSJScChjUWdgQOggi1lmAHOBe0IhY7gTWoJR3i9Bm2+pLZ0zJgOeJJapwlpPdqFEsxegbxhWva2zptFTCa0Tz6dYz2WwLBdRyOVK/QesPpoABljvM5/aLE4QYE+hTLZLJw9oATTMeUUWmWtKGklIIyBSSCeZd3J1hAtuIKUoKILuGZvvwjrJfsyWQQonkTTwgbaAjdT9YVfaQb3l+kO2PiTFNwTJeEqHZqINHqwD5F1NnryqwXcg96hAdmLAumhJw0qdtn1hL4qlpExK6pTaEBWQ7pID+bg9YabvtC5iElJAxUViH6kpAW1dwfInWA6iocAZds8/X1htNc3aFX3xymm2XbKWpyE4tXDv13jNaLrll3lSydTUfIxoEuaP2P0P1j0ypr5p9Rr0Oj+kKB2G3FG+BG34YOTcckO0kAmhZatmo9BFaOHZIolM1Id6LS2TdW5NBEomvmnTIvpp3N4sVKmtVQ9P8A16+kE7Wz/L7mU7Gv/H7CLdm4Rs5FZcx9e8nMZ5nLrG647uRJnWiXLGFIQnUk1BJJJMELOhWNScRDgKzHQ/prlyzjLZ1FKbbMJGMHCSD+2WG6ZxdrHYEE+siUFaIVIHrBiB+GG48hHRCv7B5mPI2d/GYeV8J9RumWhdmmJJZ5a0Fv6Q4IbdiYRpUthSmIGsO3A4xIWkZhaSx2IIPz9IWryk4JsxBySpSRmwAy9GhWg4tdPnD6gZqRvlAc6vXlHtkklRb7yMeTRVotss5geYb096w4IoeULWazEBQ3FK+0GeCc59KY8yGr9mBNjqgl3zcM1alvsawW4InlXbP+8H/SR8hC2rB7IxrQ/wDeIXv+WTZ5v92v+YZR3CM17Ojk49X+carxS8mbr3DAng2WpEt1EMtRYdNfGM/HFpz5H9pqseHUjzH7xpePJYiL+MQMpq4mPpuQzwmojROJ4lIFCNSzPqX06xZ24SzvUsKHNn2bKK5iti4qSchpq/oIrMiof9wId3JoKDRLPBgo6wRbwkkrMxSge6lLV3cHanqYsRZEuFEPs/vsNmHWISmBWGbvB+mIgejeBjXNngECpKv4Bd9Itg9JXI6yE2WGIbOnnT5wu8bWdakowAliT5/7QyKD5nXT6n6R2AV38/eJqs7Ng3PErdWbUK8sz50botGLEmSoA5lw9czhd9esQRZpgHfGFVRh15R9HJjDb7CJktiKio3pWGk17E94bRN/Zqhcqd588tTa/fTzgJaEN4E8jX/YQyXjKDlhXMa9aPAuZJCi+cao5TI5Ga+K5X5FnBWFlKaEbMPSjeEFLotCkmQgF8Rrma4CHb7yhZn2ckE18g0H+HXMzE4pl6gwrcgWkg+cbqsLXKRtyjTMlqcBww5H6xPCdSPL+YuJiiZPGPBqz9IwFyZ6XGBIlOzeX8x4p9xnsfrGSdMUqalCSwT3lH5RslTApIUMtIIVIAzI2MyTUlM1CiRV05f4g9f6T5wI7VrDaFn/AKsxZ8CpvYGDN4/BWlQ3XL5wvX/NEuRJlJydj5VdvGD0DiIHmPtvE9S3ACfI/faJXd/afM/SOjRjH7k+Z+sdG7iYGTHDh+2GXNoWxUI0I5xp4ts6kTcZHdmD/UmivYGBF5I7NYV984arxX+JsaVEgqDKH94d1QH94FxCN36dqv0OxjVP6lLJ4bifPrRLYlxlGcZtBi97IUKHl5QGmli4O0O4igMP3OVVBcAsfT78oL8FLKJ06WauArL73gHw8jESScmDbu8HuH0YbUtn/sw+1MIzeuR8oX1YBpYeUPpCRcsaZyXQof0n2gTc9rJQpBBHZ0yBpzGuRyrBiUxLHJ4VrPauznqzYmtc/LzhDS19rUyjmJqaq3srVY8jtGeSGyPqoehBi0Ic94u+gBU3nQRVKrkVdWd/MVjSgHn7QDMYwJyJLkFmbev8Dwj1aK0Nc93bJ+XKPJzJYuxenjHoJcZU3poXevKLEdZXOdpXLLrJKc07/EnU+DjzjyzqUqYh0kBKXcnN6Bm9enOKsb4cIJZwojJmLkPuQ9OesEJWEAMdN/ascxCiQoJMkoREDPrE0rByIiKRn59IXh54dH1iJOsAZt8vPDMUJLDfOpH3tDCtNeUGsqKAZ6wNV4sJA6RS4iutu+n0y3+sLa0tUa/Zj6ZNl4klJaEy+bvCVHDnrTr6n5RpaLUB14TzH4mVrtPwtxjkYDtCO6WzIeCfCUt1eEZpy0YaAuB3iTmT7QW4VQHLZNBNU36LZgdIv6y/GMJED7t7xWv9yqdBG23Lwy1nYGM1nGCRzwknyjBQd0+c9MecxdphlzF6zCwPi31jbY5TS0dPevzjHbpbiRLGzn784Jpygrnb18JUDeB7yTjmypegV2iuicv9RELt+WhJWUpGvdyYtmBB5E5kzJ9XXRL/ALQ4DdXJ8oTL2LKLa1+sPaOvf4fnrMnXWbY8fx0/mU4DsfMR0UfiJn7lecdGn8hMzaOnEFldL7RXwpbQQZK1MCWbr8JB3enlBq2ynTu8JNpJkTgoZP5g6RW6vjXEmqw1tmHb5kHtJkv4qOknrrzBcPCz+ENQSxBb+ekOqZP4iVjRWagOkqzIY0PI1ELF4d5lpGEjuqQc06ZbQPT2ZXgPMc5e+vhbjXkeUjdCghVPiI+/vlDNw/PUqcsGgAzy2I65msKUlTqcu4O3v4+8MNyFQtQBJZSMtMm9G9YveP02+Erpz+qvxjen4hzhXt0pppO6QfEOD6vSGdNG5QCvhsQoxBIPiQ/Qv7wl7L5MJo+1v7TNV127BhC3wn4Ttv4P5VhiQef34QuWC7cctJJLFIZgMtHf6QUlFSQE4goeIYeELajsy/dO/Xn6+MPpu0CAMNunr8TYtAmCodnbTLX0imcgrAwqwrSp3Z8nDaUIJrzi3tSD9Dp0aOmoSqgBz7zMH1YnrELsMwrb7SuTYalSyHURRPw7PVySaRsRJQioSw82jzHQaU+HptHTZmzv95wEnMKFwMSZmAVMLV937iGGW+HU6n+IMzEuDTMNTY08mhNnuVMz0hvS0qxzM/XXMvdEpdR6M9YebntgmShXvAMfkYU5cnEHOQoAPrE5ExUpbimj/WG9Tp+NNolptR2b5McFmAnEdnOELGVAR40MELJbBMoaKHkekaVJcEbxkozUWAn0JsOq31EAz59OLOkfCo1ppBvh0fE2hz3eBl42fDMUlT4q9DqD7gwX4dSyC2/tGrrXzQSJlaFMagA9JuvNzKV0HuIsXLdGHdLejRKah0kbiPVIxBjRxX/cRijYT0UH2RBUorOgwj7+84hepJAlJLGZmR+lP6j8vGCExSUJJySke0CJ0wpBmKoteQ/akZD5nmYKoLNkfKAtcKu/z+EH3xawPywwSAw+9gPnCPeEw4uvtpBW+7VU+UAlBw5zdgB5no1I26axWoE89bYbHLTztFbHy/iOiLc48gspPqtnmhSQOUAr8suIFxXfzjzh63P3T4QYt0oKTzicymIv8O3nMlkpTVQyByP9JfIH3gje9hC8NqQAAoNOGE4m3YAnEMi1W6Qv3lIKVOMxm0GOHL1wklVUkNMTqGyWN+fnpCl1ZU9onP8AIjVLgjs35H7GBpEsY2BLO4PKGG65o/Ey2FaB93d/eNFquVL9rKYpVVhl16e0Bp0/sp8tadxiFaV9mg6uLFysXatq7MNHwZxgvKzBj/UTzqanzZv8UEUqGo0puIH3mpsRGboYbu7+EZ/s0YsO81vahzUNpddSimUlJ0SAOgjdJkMkkBzryBMDrsmYpaTyAPUOPrG+ZbRJlOUqJWCQR8KQkgAka95RrFv6ZG1bJ/bzPr4yo1LrpFf+7kPXwlyASlxpnq3VvePRNEY5Fsl4UKQti4CmDJOTnkeQcZ8zBcSUTKhQIc99Lf6vLNoLb7MHOo/X+YKr2p0tH0mZSQcqHSpiIUWz8D8jn7x0wFAdY7hyW4KTtUGn8iJAhs3fIxm2I9Z4XG81KrK7BlDPZSgokVBGYgDxFYMCsacle+wg2o/uodCPl9IqtPeThUehyruNoiq41uD06yuoo7VMdekESlgAAfCQ6dxy8C/2YoUxUQQ8VoRgLH9Jp84mVjRnj0SsGXInmmUqcGSlJKTQttyMHLHbQuiqK9/5hdUtxnFkuxzF95JZty3lCOrpRlydv2jukudWwu/7zfxBY+1SFIBxpcZZgFiD8ohdaOzlgK7prmCPN42ptJCQCC4zNDXwrEFTxmcX+VX0jL7RuDsuYmytC9p2vIy2XOSclDzETUuMa7VKVQlJ6t84yzbLLmH4EhIzLAPyB23MUWvPPIhWsxywZYtfaKxH+zSXA/coa9B7wucQ3jtnl/Eb75vEISQCABT5QjW204i51oBy36xq6XT8PePymLq9RxnhX5+f+pntSio5u1HirOJ4I5SIdiYlOEb+keRZg5Dyj2I3nQrYprKd4bLHa8YFawlVHtG2y2tSaiOMiGr2QCMQ+zANBUhQKSxgkbYFct4GWnPlHSIwXFfIQpiO4fiT+1/1J5bjSCdvu1E1C5slWIhJIA3FaN0yhGQsgg5Ea/WC113rMRMdDJJ8EqPMDIneFnqIbiQ7/YxlbQVCOMjp4j4R7kTgpCVFSXUA4cUpWjvAu9S5GGowkHMsTQGlQRn4eemz2lC1FL9lN1Boler/AMisEJVoehoTpoeh194SRuxfiAmi4F9fDn5zBdx7lHDmtMzVjXSp9YPSbXLUBLmIo2D+kpJHxAVSXq4eB60AHIh48I10yf73ix1lgfjAG85dDWU7Mk7SSrjRIWcIWUqDFQKVYaEt8VTQMYIybJZil5c8S1GveISQWyJd9/FtoGhO0aZaAEklXe0HLnzg6+02J937xc+yhj3/ALf7nt4TJJGDtwrEyVYFFINWOLRm1OcZLEmUARLx4RTv0ryrlrWsaUqiMwvmYBfre2TBWH0+g7FwwaQKjp3hq2bfP0jj7RZNlFLPrkfWISjnCZAHMTQGTyMxzuzWSFODuMvHzjCq7mBKVA1yDjzxCDbA5geUU9il8h5CDLqTWO7Fn0a2HLfxAEw0TRqVHPWDlgJMsEtU6bZfL1iwy0n9I8hHBI2HlFtRrO0TgAxB6bQdlZxk5khETOG484jhGgHlEJhCamnP6QCuktG7LggnTSVO9E+p+ggRet5BCSBoPKOt15aDw+/nCleVtBNC7GnMxqUaULu0xdTrDZ3U5evtKLdNmKLqdsx4fOByQ56wQtdqMxKUt8MVSpTNDZMTAleCPCOUaQOUeKAGYzipMtiZWO0dEqb+g+kdHZkTaqRVoqFCxLb9IZ51l7I4cDpALnV9oC2+z959PaKB8ziJjWtlFi40O40jit39Y8myYqY1z+zBBInr6ReJ2JSXSAA3LLeMvu1YimYwNcw3n/EdJh6ZfZWEhaQWLhQoeRGzfWDl13uGAUpwaOc/LIwjS5jb+UapVr3H3zgb1KwwRLJY6HKmfUbMqlC4019MxEkSiMiFDYH5GrwgWG9lJ+FdNvusMVi4hCqKFfX0hOzSEe7v+Y9Vrv8AIfxDsvXXaPe0GsYfx8s/qHjn9YtTPH6T5EH3hRqWG2CI8mqQ9RNZUTyj1NIo7bn6fzEO2STXtB0Q48sUcFwZftQZpWoaxWZgilRl1703/wDMf+8VrVLFfzFbOUo+tYg1E77SwvUS5U6OBeM67SkZJSOqir6CKJl6AUxeCQE+2cWTSknqfXnBPrVA5j18ISx7065+UQVPSK+qqekAZ97pS+nN4FWq+SRU+J+mcOV6Nhz2+5iVvtDOy7/YevnGe0XmBka7/dBAi3XjuX3fICF6bejB/InP/CPnAq024qp4tt9TzMPV1qnITPssew94wleF6FRITkaEnNX8coFrUHzr7dIzGbnWIJXFzKiEEFvrGgLBqA3jGKzWgpy1DH7MWy1RQywm1oqtCw0UTLSwjHNtLxXEmXYhtHRi7Y7/AH5R0WwZXAn/2Q=="/>
          <p:cNvSpPr>
            <a:spLocks noChangeAspect="1" noChangeArrowheads="1"/>
          </p:cNvSpPr>
          <p:nvPr/>
        </p:nvSpPr>
        <p:spPr bwMode="auto">
          <a:xfrm>
            <a:off x="307975" y="-2498725"/>
            <a:ext cx="5562600" cy="55340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80" name="Picture 8" descr="Louvre G112" title="vase painting depicting animal sacrifi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3599" y="2857194"/>
            <a:ext cx="2757365" cy="274320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title="vase painting representing a libati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80943" y="437920"/>
            <a:ext cx="1282678"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56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hero?</a:t>
            </a:r>
            <a:endParaRPr lang="en-US" dirty="0"/>
          </a:p>
        </p:txBody>
      </p:sp>
      <p:pic>
        <p:nvPicPr>
          <p:cNvPr id="4098" name="Picture 2" title="photos of 9/11 firefighters and of soldiers landing on D-Day"/>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19212" y="1524000"/>
            <a:ext cx="6429375"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27343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hero?</a:t>
            </a:r>
            <a:endParaRPr lang="en-US" dirty="0"/>
          </a:p>
        </p:txBody>
      </p:sp>
      <p:pic>
        <p:nvPicPr>
          <p:cNvPr id="5122" name="Picture 2" title="photo of a kindergarten teache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400" y="1447800"/>
            <a:ext cx="4095299"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title="photo of a doctor doing relief work in Afric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1480457"/>
            <a:ext cx="2723394"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0224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hero?</a:t>
            </a:r>
            <a:endParaRPr lang="en-US" dirty="0"/>
          </a:p>
        </p:txBody>
      </p:sp>
      <p:pic>
        <p:nvPicPr>
          <p:cNvPr id="6146" name="Picture 2" title="photos, clockwise, of George Washington, Abraham Lincoln, Barack Obama and Ronald Reag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609600"/>
            <a:ext cx="5318667" cy="45704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31307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hero?</a:t>
            </a:r>
            <a:endParaRPr lang="en-US" dirty="0"/>
          </a:p>
        </p:txBody>
      </p:sp>
      <p:sp>
        <p:nvSpPr>
          <p:cNvPr id="3" name="AutoShape 2" descr="data:image/jpeg;base64,/9j/4AAQSkZJRgABAQAAAQABAAD/2wCEAAkGBhQSERQUExQWFRUWGRgaGBgYGBgXFxgcGxcXGBUdFRcXHCYeGBkjGxkXHy8gJCcpLCwsGB8xNTAqNSYrLCkBCQoKDgwOGg8PGiwlHyQwLCwsLCosLCksLSosKTQsLCksNCwsLCwpLC0sKSwsKSwpLCwsLCwsKSksKSwpLCksLP/AABEIAPsAyQMBIgACEQEDEQH/xAAcAAACAgMBAQAAAAAAAAAAAAAABQQGAgMHAQj/xABDEAACAQMCAwUECAQDCAIDAAABAgMABBESIQUxQQYTIlFhMnGBkQcUI0KhsdHwUnLB4TNishVDgpKTotLxJMIlNFP/xAAaAQACAwEBAAAAAAAAAAAAAAAABAIDBQEG/8QAMBEAAgIBBAADCAEDBQAAAAAAAAECAxEEEiExBUFxEyIyUWGRofCxFIHBI0Ji4fH/2gAMAwEAAhEDEQA/AOG0UUUAFFFFABRRRQAUUUUAFFFNuznZie+l7q3TU3Mk7IgzjLt0FACrFeV3Hs/9BFugDXk/eNjdIzoQeY1HxNv18Puqw3HAeEWyhPqkL4z9wSt57u5LH4muN4OpNnzfprwiux8V4ZYTHw2qqudtA7th05p+RyPSqr2g+jZlUy2pMiDJMZ3kUc/DjZxj47dagrYt4JyrklkotFesK8qwrCiiigAooooAKKKKACiiigAooooAKKKKACiiigAooooAKKKKAM41yQOZOwro/ZvjX1Ze5i8KDGo4wXb77PzPPYbkYXbOa57YD7RcdCD8t/6U6jc5xk8/6+fpyqucsFtccnUE7SF9s4G/I5x+tab2923xvnJ/UCqZacYxhcA8vETt8FxTeJZJUIGw8wSB57g+/wA8b1Q5ZGFDBnZ3QLkchz3Hx8/OrnwgjHMjPpy9a5/wzu1lGqRee+Ty91dB4Y8QAIkXHvO/lVMV8y2XXBy76TOzqwXHexgaJc5wc+Pm2PQ8/Q59KpNdv+kTggltHKENp8a75Ph32zjpkfGuIU9B5QjZHawrIJXgNbA1SZGKMGWsazZqwoRxhRRRXTgUUUUAFFFFABRRRQAUUUUAFFFFABRRRQAw4JAGkyziNVBLMQWwD4dlXcnLCmN1Gqv4JFkRgSrKGX0IZG3U/wBq39jgAJGAVmTxqr+ySqPoOOpGWbB/h9Khx8QVyzPu2pQoXCqAdbMzDGSdWnmepzyFUy95tDVS2pN+ZujyMHf0+NSmvJNOAWwRuBnlUAzYbzFWTgvEFBVSAVPPz/8AVKzbjyORwyvNaMwULDlmyVOTq25gr/Fy265GKc9idTz9zq0agcdRkDO3rVpvrFlRihAUjkoAbH82M4qsdn7FwwuMiMA+Acyw1FTsDsOY3+FDmpQ5OwjiXZ5OsgkU3Ec2NJIKvkJgn2gM59k7ZGfWqMxr6IvOHJJkyKpyp1EYJIYEZ1LzI3G/lXztTFDWOBLUZyshRRRTAqFFFFABRRRQAUUUUAFFFFABRRRQAUUUUAFFFFABRRRQBO4VxRoH1LvyyOh3z05H16U74xxgzQocYUnwjmRpyDknfmxwOW/nVXFTIHzHg9Dt6cqrnFZyMVTa903TGpFrPpwc1En5A+YoilwDVbjlDcXhlvtePyFSAcDGCfLOwxnrUOOxQ6B9aaMAcgpbfOxKg4Pl8qUi8LJjOP13NPeGcFt8B3mccsgIpJ88Fv71RjZ2yzO7yLeJ0ggmlE5lKRnHh0qpHPwdcnG+Tt+PF66B2rtUggdorguso04K6WzqQ4bBII0iTfbkNq5+av06W3KEdS/eweUUUUwLBRRRQAUUUUAFFFFABRRRQAUUUUAFFFFABRRRQAUVIsrRpXCIpZmOAB1/QdcnlVu4d9HAZglxdJA7Dw4XvFzjYO+pdG+2cEbiuOSXZdXRZZnZFvBSsVOa1aNcOrIx3wwKnBAxsemN8+tdE4X2ctbJZ5Ht3mu7YaxFM693oGftUVFAdQNyDnkCOdUzjnHZbxzLKcsSfyG2wqLeUSVbhLDFAbNZAViVrYorjLo58zZbE50jrTfhrFX1csYOT7tx5Y/UUvtrb51eexvCIpZ445tlfIznByRhPf4unw60tZLyGIRwssqnae71aUHIZJ5c+Q5egJ+IquutdS7W9i7cKZlWSJtbxuobWFlU7ga99BHjU7eHbbpTrrsdLuYPt0AzlNm5Z3iJ1ZGD7Odhmr62oraVW6exx9rj3WVqismFY1cZwUUUUAFFFFABRRRQAUUUUAFFFFABRRW+0snldUjVndjhVUEkn0AoA0U07Odn5by4SCIeJtyT7KKPaZz0Uefwq+cC+g2ZoxLfTLapz0bPJjf2sHSp9k4yTvvg1cuDcW4fw2HuraNpmG7OwA1sPvMT0B5DkOnnVc7Iw7LIVyn0iT2f7F2domiERyTbKZZY5gJGO+kSgBAp2woJ3A67VWO1HDjpaREaNomCXFscssLFTpdOndMBs340zPG5LuUNMQRuFQclz5Cm/G5sRx3hXWYiIbof/wBbd84LfxFTjn1BOwpVWxtbSNjS2T00l/H7+5KDw3jXsKSFMZzC5yRH/Ej9WgbfI6ZJHWlvbHs6YU76KMpAz5aMb/V5GA1IzDYoceBuRGBzG8nj3Dfq9xJDnUEPhbqykBkOfVSpph2Y4mwYwHSyyAqqSf4bEj/Dc9EfYf5W0sOtdjJrhmvrdFG2Ht6vln1RzcJUyyg89/37qs3F+wMmWls0aSIEh4yR31uw5xyqT4gOjjOQN8dV1jw1z9mYyp1AnUMMMA/HkeXuPlU7JbVyYUEm/qeWlmC4Gdhz/DerrwCEd9HzAB05HMZBBI8iM5z7qUJad1kEDV1P6VYuBWZbSR7xzyxGMKvqTgZ5VlytcpLAy44XIx7cRHvLhCB9pbxXSnYKJY8xzBVwSdUbE7+XrVN7P35RwNRUN4dS+0pLAq/vVtJ9wPvq7cfnzxF4ydS21gwYnqxAUn495H8jXN49uY2O3z2xWlLh5NXwyPtKJVy+n5X/AEXO87CWt4GmMJjmZik+htIjmGAzBNxpb2xt136VSu1P0TXNr4ovt4jyI2ce9Tz+HPyq/di+NDvUZ8nvQlvPtkMd1tZTjJzkGNieWQds1dLtW0lR7sH97VLfKLzk89qdKq7HBrB8qshGxGKxrsnbf6MWnjaeIATKMlRgCQf+XkfgehHHXXBxTEZblkz5x2vBjRRRUiAUUUUAFFFFABRRWcURYgAZJIAHmTsKAG3Zfs1LfXCwxDmRqY+yi53J/TrXf+C8HsuDwkQrrmIGuQ7ux959lf8AKPz3qrdjbKOwt9OoGRt5GB649keg91YcW4z3px8qVtu2rgaqocnyaeP9o57l8uxCDOFGyj4Z3IqDb2ur47VKXG37NYNc4O35etZsp55kaUY44Q34dwvu9yd6d8LxM0tueU8UiemrTqUk88DDD41VoOIE7fv1p1wWfRd2ig7vKQf+lIce7Y0Uy99KJyxPa2U7j8plt7G4PtPCYznckwyMgZj/ABMuDSxMEDPTnVh7RwgWaAclu7tR6AFcAelVmMEU4+Gep0Et1K+ja/JauD9oyShklaGZfDHcgagRjGi6X/eJywxyR8zVnn43C/drfIsTOAVlj+0tpQOqN7UYxv5DO9c0i5fGm3DONS24KppZG3eN1DxsfMqevqCDUsprEhTVeGqb3V8P5dfb9x6Fv4h2Uhmh1w3Nv3mfDqmUR6Qevgzn4YqTP2ntrRQIyt1d4KosKkx5zhQQM7jHIEk8+uRTn4paNu/D0yeei4njXPXSinC+6vG7VGMFbWGK1BGNSAtKR6zPv+R9aIxri+EZ68Muk8SXH1aX8Nv8I28YmaCF4ZGLXU7iS5bIbAGTHEWHXcMwBwOQOKj9nOzwvGdFcIwjLKD7JIIBB2zjcHb1pKW8e/n+dTuD3ptrmOQEqFYZIGWAzuQDsTjO3I1Ncy5Nr2EqaHGr4u/V/vC+hJ4Qjo8sRUiRkcKpGSJY/tEB+KYHqRXSJ+Lg6JRnEqJIAdiNQGc+obOR05Vz/i3E1a7eeEkjvI5F1DB1DQWB54Goeuw61YbmTVbnu86YjrTbGYZjqXbzSUOhHTbzFVWJqLwY/iMHJwta7XPr+4GN5xs6SAa4d21se7u5MDAk+0A/mJz/ANwNdOgn1iql9JVkBHFJncMV+Yz/APX8aq0tzdmGY2prWzKKBRRRWqZoUUUUAFFFFAF27M/RNd3YEjAW0O32k2VJHMlI/ab44B8/K6t2OsbOCRLcmW5K4MztgKMgvoHsqdvfjrzzN412ilnY5bboo5D9edVniYbScn9+vpSk710h2vT+bItxxXfSGyB7/wCtYwXBNJkUg4+ZplAQBWfaaMI4Giy+ta5ZqhSXoHWll5xbyqmFU5sm2ojyK/wedWXsVciS/i1YxEssxbogRNGT5D7T8a5gOKH3Dzq+dnc2/DpbjSTNeH6tAOoj/wB6w2yAzYXbOSE2p2nT7JZYtZPf7q8zVxGYvw62LbNLPcSe/JVSfdrDCkkQ1D1App2vmCFIUIKWyrGCOTPnVM+3VpGbP8tLyPFkdatk8s9Xoltr9cv7vP8ABlCmKyepFlZPIcIpYkhR0BY8hqPhB95qUeFIIZJ3uIe6ix3jREzkEsiqMJgEkuORx60KLfRZdqqqfjkkL+lRp1qxIloeHtewieZY8h42KROCHjVidKuAoDq2N9uZ8lPG4lUxMisiywxyhWbUV1gkgtgZxjngVNxcVllGn8Qpunsg3nGf7EGQ8qkTDOG91NbuygN3LaJFNG6wmSN2kBST7MOMqY8gHJXZuY+UGytjIABpAAZmZjpVVXxMznoAPzHnXHFp4ZZTraroucXxHvPkaLc58NWXs5eDX3T57t/B5Dx+E9Dvq0OD0KbEajlV/sWVQJFUSxknEkLCaM4OD4oycb/xAGi1nKOrDmDkfDlvUXlcM5d7PU1tRaafyJFlLh2U8wcH38jilP0kyD6vCCd+8yB1wFOT7tx86m2n+I3P2j+ZpJ9JcT5gb/d6WA25NkFsn1XTj+U0pplm48nqsxr57KPRRRW0ZAUUUUAFFFFAHUvr2T862zS6lOfz9/rSZm3+NSrc7fnWHN4N1Ih/VPFnfHurZNbjHOt1zcgAkmoFhfI8imQF4QxVlBwT4d8H01Aj1FEYynz5FsU29q7EnFOI6SVXf+/WlDTFjuc1eeP8AWcg97GkigYlclUuIuSOdsiUeywI58ztmokXAbKF8GR7yQE6Y41KRtjOMsclhn+HPLryrUg4RiZV0bZzwyJ2R7HNdZllbuLRP8SY9egSIffkY7DGcfIG/T8SJxeFO6jjXurCHPsgDHeYG2lQSScYLFRnwAmI7gKrX2MqMQ2MZ0ouNlMmk6UGCdvaYbZx4Qm7Q8Vedy7kZ2AUeFUXGyoo2VR5VXO3JqaDQv45dfvC9fN/I03C6os+n96nNOsCWqpAbq5uUZljLEImHZUzGnikzpJ3YDatAizH+/I/pT61u2C8EJOcXM8Q5DY92gHT+I1yrDlyafitlldSlB4y0ng28Ck4jDfWYuZIxHOLoLbRlO6j7qMygMkYKAh9GGyzeHc8xUrg9jHDcXdr3aNFLeIr61Eg7uaHvYxg7ZRhkHHMjyqHw66jjvuF26yRySwte94qMGCd7EAilh4C+VfKqTjGOor2S5Cd6QfF9W4dOQebSRt3LE9eekVe3weerrTt25yt2M+qfJq7KnVZxW51d2rX9tIc4DMV1KcZ28MhH/D7qWcZkLi0Zjkta25J/wCDFWDgsYiuruE4+z4ikioN1CXQKg55eyVGPSq7HamS2tNOXYLLEAAS2Y7iTC4G5wjx4xUZ9M0PDJJWQf8Axkvs8jSyuAJbM5fXLb31uWBOQFzNHjfYDWR8qi9n4zKJrcZzPBLGvL2u7LJn01KB8a3QSPCLJmGju+IRodYKsqzxAPkHBwQH+VQrAG2uE1bmGQBsde7bxAe/SRUG/hY3TBTlqal5/wCcntvwyKG1S5s5riCYWsVxKFc91NofTIpAIZG7wHG5GOQ3qfxcAXcg6d4351qkvPqWlJoZRagyLBdRaZY2hlfX3c8Tgq6YcgjIPTBrLi02uYykq3eBZFZV0qysBoYKfZyBuDyIINdtzjJR4VtjY1Hh45T+eTLh2NR88n86i9u0DWLZx4GQjbf2gpx5e0flWuykxK4/zN/qNbe1kRaxmx5Kfk6k/gKztPxaJ6vlSOWGvKKK2zECiiigAooooAuv1jc+81l9fABx0GT6UquH0ZMjY/yDBc7+X3evOld5xMvsBpXy55/mP3v6Vnx027s1J6iMOuyTxXjBYlVOR1Pn7vSt3AmzHIP4WUj4gg/6RSKnXZyUBpARzTPyP96alBRrcUQ0Vr/qYykWOzukMZSYM0ZIYaSA6NkatBPIMBg/DrgjOXtKy5SBFgU5/wAMYYj/ADPzJ92MfjSgXA0kZx+9qyjbIpH1PRSqrlLd5kmzUu5Yk+vvovN2FbrNQAfnWE0e2fXNcyOL4cDKAeD9/vrWfEbITw8MtyxXXevGSPaUSGAZHqM5ryxOVPuNby6xrYysQBHxOMknkBohYn/sq+n4hTxfnS/3RO4dwO2imsDBCU0cQMLO7a5HwinLnYDfPhAA/GplzaR/WVBZUL8OmALMFGqO5DJktt92oK8cilu4LazLTd3e/WpZyNMKqFIfSdzoC/eOMkbbEVq4pb213o+sLK3dF+77tgmpHYtpk1gkFWJIK9CRjYGr92PiMOul2Sk9MspOLQy7MTwzcTnijlEgaC0eSSM6l7y2khB0Mw8QxjfGDvSXgvamGEzd7a3Wlbm4liMYXwJKojKOX8lAPhI863wTpEjRwQxwIxUnRqMhKkMuqVyWOG3GNOPIVrHGZ84+sT/9aX/yqHtYjtfhNzWZSSfPHqaOM8QjbhSSvraZjZ6ST4dUJuotTE7nUIZhv/EvrU+TtdZvI0kMkbtcXEJaCSBsqhZhMFfGkEl1bIYHw1q/2zOJC3fPkrpJLFsr5ENkEehr2W5SR1ea2gkKEMGCmGTKjw/aREAgHfBUjblXVZF9hPw3Uwy65LlJfLr/AMHccqpfSQxJ3apNaxOqse6ljuInc95E2QGAXGRsdROAaSm10QWgJGViMbY6NHNIj7+hNTbieWSdrqzkEVwUUSW0gBiue72QhiQusJgAHByNjuTUSDvDbwGZDHIZLkshBGCZyzAAnIGWxv5VyeHFtEdK7I6qMbVylLn5ryEkN19ox82b8zTa/l1Wdxv/ALp/9Jqj3PFgruBn2j+ZrRedo5HQxg6VPPzI8ifL0qivTyU1IR1F8HlJillwSPKvKyfnWNaJlBRRRQAUUUUAZMhBIPMVjTnjllhiwHXf8d6UFajGSksonOLi8GNMuEnEi+uQfiCP65+FLamWT4PrRJZWDtctklL5Dm/tdOGHstuPTzFeWj7YprDCJoip94PlkZ/rikZjKsQdiNqR7WD1kvckprpjaOTG3SpCtkAfClaT52qWjVVjA3CY24UemfOpvEOGwzwWyzTMEiaYtBH7blnGgknwoMZ8W5xkAUtsXxvTB1zmpQk48osu08NRWoT67+xKicyaLe3jEUbEBYk+8cnBkY+KRhuSWJxjO1HE+LcMtJO6mmuJpEOmUQomhXA8YVnK5AORzJ/GpHDL1oLTiM0e00cKGJ8bpqco5XyOCu/p765p2X7PvxC7jt1cK8ms6nyRlUZznG+SFNNVQUlukYHiGqlp5+wo91L5eZfh2z4MxUaL5ckAswiwoP3iFck454AzWPGOFtA4yQ6OA0cibpIvQq3nyyM7fImvdpPo2a0tmuBcwzqkixsI9WxO43NNOycpk4POpOe4uEZRnOhZF0HSOgLkH35867ZBbcojoNddG9V2POeOfIbQLFBby3lwneIpCRR6mUyynDe0CMKqgk89s+WCsT6WYAB/+Kt8+Zck/ElM/jUvjNhJdcJgWGOSZoLogrGjSNpeJmzhQTgED/mFe9mPoyt3gikvluoZJJu6ERTuxv7BOtQ2CMnOcbelShhRTKddffLUSgm+PJfIkWHGoOJxSukSW88ClpIgRoki3yyZx4l+9tyI9K1z3LvjWzNpGBkk4A5AE/GkvYi1WK/4lGvsx218oyei7DJ+FNueaouSUlg0/C7ZWUvdzjr7HLbw/aP/ADN+ZrTTZ+zdyxJ7ptyeeAefkTkfGtU/Z24T2oZPeFLD5rkU2pI8vKLz0QDyFY1seMjYgggkEH05/GtdSIBRRRQAUUUUAXvjFnufI1S7yDQxHTpV+t7lZFKsd+n96rvGODn4jOP0JpOme1mhdDdHgrlZo+K8dcHBrGnDPLZ2eusqvxX5HI/A1P4vw4ONY9ofiP1qt8AuMFh7mHwOD+dXCGbPyH9az7Vtnwex8OlG7TKL9CtwipaGtvErDQdajwnmPL+1aYd6rlzyi6EXF7WMLN6aQvtSaNsGmMEuaih+vrA74RxCOITpLGZI54zGwDaTgnPPBx7639mntoJ0Nnw1e/BPdubiRmGVKtsUAxpJB360ljUswABJJAAG5JPQDzqd2o48vCoDBHvfzoDI23/xkb7qkbFz5gnz8hTFW58Lox/Eo6avNk45k+l++Qs+kXj8UcZ4fAVc6+8uJBuO8GcRx+i9T8Oea97AcMK8O4hLINMcvdJGTsXkjYuAo6gHGT6HyNVvsZ2TN9KdTGK3j8U83RF54BPN25DnjnvV141x5JiqRYSCJdEUYx4VHU/5j+Hzq+xqMcGRoKLNVerH0nlv/BE4dxOWAN3Ujx5xnSxGffinV52y+q2kVxcRtdsZ/AHmdAhRQwYbMCc5pBb2zyMQiM+OelS2PfgbcqsE3ZeO4slhu3ltgs4dG7pm1ZTTpzyG/wCVL0vnno3PFIr2TcMbuOuyqfR47T3nELgLhWtrpmGc6e8yQOhbr8ulNUO9LOyXCfqnaD6qHYorTxMeWsdy5AYDYjIU48wKYw1PUdpiPgz/ANOaNqS+Ib/vnT62kqq2EuSvXlVrtIsgDr1qiBnzOW/SMf8A5z/yp+VVerL9IP8A+638q/lVbNaMPhRmT+JnlFFFSIhRRRQBYoLsqxqxWlysy6W5+f7/AHtVYvrRkYj4/pg9RRY35Q59aRccrKNbJN412aO7Lsenr7/1qsSxFTgjBHOulW96ssfLp+NUjjUmt8hRpyQGHM6efuG4q2icnwxS+EVz5kThkmmRT64PxBH9asVtelDj1FVdIGJCjmcAeueVWficASRgDt0/fpy+FcvXRp+EzkoyS8mn+/YexuGXzBpTeWBj8Sbr5dR/ao8fFQmNx7ulN7W9WQZU0pzHy4PRbq7eM+8Ko7jNT7WbFYXnDATqTY+XQ/oajJKQcNsfX+lD+h2LlB4l9y18CuglxA56SJ/qAqj/AEg2jR8UvVfmZ5GG+fC7a49/5GWrBa3JG49oYK+8bj8cU1+krsBd3d8bi1gaWOWOJi4ZQNWkLtqYfdC0zp5dow/HYZcJr6obcA7W8LtLeGOK7VVjQu6GCZmlmaMjVIwTScErgdNI35YUdj+3t5xC5lguHUxPbzeBUVVUqmoFds528+tJ1+hXiOAWWFB5tKox78U+7G/RxLY3kNxPdWfdJqEirMxYqyMpAGgDr50y8cmFB2botLoy4Vdzrw3iTW7mORY4X1K2lgodu8wf5AfnSTsp9IxSOWO/+s3al43jzKxZSuc5Z2yAfDsPXNMuGcSe1lLRsrc1Ye1HKucEEH2lOMjkfnW1+zXC5GMn1iW2Vt+5ETSd233grBSCh5j022wRVFU442yNvxPSXO/21abTx12uBCnEfrHGkvUR0VrmF9BOXxqQSDI238W3k2KsnFoO6mmBxlHcemxOAK28LseHWsyTJPPcNGdaq0SqpdQSmosARhsEeoFQ59Ump2OWZsn11Hf8cVG+UZYSOaCm3TwsnNNceZlYwBSoAxyNW21jwuo+W1VmOL7RUyM+/bbpVouZNERHpuaqXGRGRw/tjca7yY5yAQB8AMj4HNJK330+uV3/AImZvmSa0VoLhYMyTywooorpwKKKKAGfD+K6R3bjVHn/AIl9VP8ATlUm4s9tSHUp5Ef18j6UkBrZFdMudLEahg+tVyr5yhiu5x4fKJbcVdQVU4B2OKirMN8jpgY232GT57Z+das15U0kiqc3J5ZNtJiACQ2lT4Sv3WODzIwdl9n40+ureWWyNxqjfTIqNpBDKGGVL5OBlvDgD+mazbxFmCgZJO1WO34SQCFbcjDg8j/MPjkHpsRiq7HFdl9ErOVBtLzK+8T9QaLe5eM5UkfvrVlTg+TgEHHPyrI8PZeWkeZxn5Daqvbx6wXKmSe5SeSPYdps4Eg+I/SnJKuMbHNL4rQRTJMYwwXOQo2OxGRjkcnkavPZvtBYSA97CRt1GV3552wOXXzpa2SWHFcGzpfEbYR23e9/JT/q5U+E5Hrz+FME4g7IFZmKgY0liVwOQAJwB6VJ+kMw27QNZhWEmssASRgaNOBk4zlthttVcsuKmQ4EblgMkKrNjHPOBsKioycdyNGvXaaTw3j1Q5jAHIAe4Cvc+n4UuHFUGxcKeoOx+R3o/wBpA7rv8a7yu0PQtql1JE/VtQz4H7/CoC3p91bO9yPX98qNxdjPRMt3yc+XL39M00ilwB68/wAvwpPZz4yPPHz9KbR2EzKWWM4Az4iIwf5dZGfhnrQhbUbYxe94R5wB2e6m1L7GyeXmN/UEMPfTztFKY7SVju2hj8lJpH2JMgeYuMEtnz8xsRzAA5+WKddsZNdhOV30oc+4jB+VWpcnjrmucHDKKKKfMsKKKKACiiigAooooAK9AryvaALFwuyMGHP+IRkDpgjz5ZPnTcTkjJPMb46f+jiq3wzjrRgK697H/CTgj+Rt9PuwR6VZxDCyB1k0gjIVwQRnluMg1nahSTzI19LtsjtguUboLgKv9fP5ZqO0+s6W2FQ5rZ+SMD7mB/I1iWD4Rjob7rnl5b46VSo5L3FxNt7JLBkqNUZ6jfHmGx+dZxdo1cAY0kkbjH5delRf9oT2z6JBy891I9CdiOW9S7Pgy3qu0SiOZd1UbLIdzpx90+R+fpdsil733RU5Ptcon8VsgscbCNMHcTKGEmd9ny5XGT5dBUzh/asLp12yOUBUOSUb1/wznBO+CSKRW3GXQGCVSQfCQRyI25dCDW65tTFIFYHDDUrctS5xkfl8KrxL/d2amlhTY1XNY/GS/RdtbLwmaF3bTuqgbE8xlsasHrkfGpdvccI4jKEe2KPgkM2EOFHIuj5xjoTiuZvJXkbZqUJOI7Z4RRLOMp+XJ06Tsjwed1ign0SNyEUveZwCSBr1LnH5VDvvoZlAJiuEc74VozGf8o1KzDPLfSK59BMVIIJBHIgkEe4jlTa37SXIj0LcSjSc41tg+ed8kelTVil2iv8AoNRXj2Nrx9eSUOxl9DIr/VnHdESaiUMeEYHLEPy2zp9rHSrVwvjDTRAtoyNm05AJ67MTj3Z2rZZdvprqNkaJUXZWcEktqwAAD7ORz3OdQqK0sZYxwEYQDVjkM+fmcZzVVk0niPRlamV05YvxlfI2tZpGrMowTud/TfFUrtpeGG3Pj3mXQE+Ws/L8SKtxfwkc8cvjXMPpC4iXuRH0hUDHqwDMflpHwqdS3zX0ELXsg/qVWiiitIzQooooAKKKKACiisiKAMaK9NeUAegVbZU0xhdtgBt6VWbIfaJ/MKst4fD8aV1D6R6TwWHuWT9EQ25V4snRjt65/Yr3NZKMiqEPShueCZbBZI2ikfPWJzvpbyz0B6ioNrcSQNndSD+/fXqoN/cT8sYp/fWy9xE2N2LgnnkArjn7zQ3jh9MUhp1KbS4Nwie+iaXRmWMB3ZcDKgAZxzLbfIH4QuK8YeUQKyqBECox5NgD3AaRgVu7M8QeIzBG0gYxyPPOedK5eR+H5iqlxJr95G9PBSi2+49P9/BvIrFGwa9FYHnUTdbPW2NbRJjBrU9A5V059C28LmE1p9XSPLiVWL7ZRMgkgnkxIIA+PoWd1LCipFDgNjxdSAdmJwDvzx6+6q72QkOq5HQ20x+IAKkHoQdwRU7sMdVzMW3Old/+aoSeTz2spStlJev3JtxcxwnCjCqNTnfAGOZY89un5ZrkHFL0zTSSE51MT8Puj4DA+FdQ7cDRw1tO2p8HHUF9x7ulcmNPaSHDkee1UuVE8ooopwTCiiigAooooA//2Q=="/>
          <p:cNvSpPr>
            <a:spLocks noChangeAspect="1" noChangeArrowheads="1"/>
          </p:cNvSpPr>
          <p:nvPr/>
        </p:nvSpPr>
        <p:spPr bwMode="auto">
          <a:xfrm>
            <a:off x="155575" y="-1600200"/>
            <a:ext cx="2667000" cy="33337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data:image/jpeg;base64,/9j/4AAQSkZJRgABAQAAAQABAAD/2wCEAAkGBhQSERQUExQWFRUWGRgaGBgYGBgXFxgcGxcXGBUdFRcXHCYeGBkjGxkXHy8gJCcpLCwsGB8xNTAqNSYrLCkBCQoKDgwOGg8PGiwlHyQwLCwsLCosLCksLSosKTQsLCksNCwsLCwpLC0sKSwsKSwpLCwsLCwsKSksKSwpLCksLP/AABEIAPsAyQMBIgACEQEDEQH/xAAcAAACAgMBAQAAAAAAAAAAAAAABQQGAgMHAQj/xABDEAACAQMCAwUECAQDCAIDAAABAgMABBESIQUxQQYTIlFhMnGBkQcUI0KhsdHwUnLB4TNishVDgpKTotLxJMIlNFP/xAAaAQACAwEBAAAAAAAAAAAAAAAABAIDBQEG/8QAMBEAAgIBBAADCAEDBQAAAAAAAAECAxEEEiExBUFxEyIyUWGRofCxFIHBI0Ji4fH/2gAMAwEAAhEDEQA/AOG0UUUAFFFFABRRRQAUUUUAFFFNuznZie+l7q3TU3Mk7IgzjLt0FACrFeV3Hs/9BFugDXk/eNjdIzoQeY1HxNv18Puqw3HAeEWyhPqkL4z9wSt57u5LH4muN4OpNnzfprwiux8V4ZYTHw2qqudtA7th05p+RyPSqr2g+jZlUy2pMiDJMZ3kUc/DjZxj47dagrYt4JyrklkotFesK8qwrCiiigAooooAKKKKACiiigAooooAKKKKACiiigAooooAKKKKAM41yQOZOwro/ZvjX1Ze5i8KDGo4wXb77PzPPYbkYXbOa57YD7RcdCD8t/6U6jc5xk8/6+fpyqucsFtccnUE7SF9s4G/I5x+tab2923xvnJ/UCqZacYxhcA8vETt8FxTeJZJUIGw8wSB57g+/wA8b1Q5ZGFDBnZ3QLkchz3Hx8/OrnwgjHMjPpy9a5/wzu1lGqRee+Ty91dB4Y8QAIkXHvO/lVMV8y2XXBy76TOzqwXHexgaJc5wc+Pm2PQ8/Q59KpNdv+kTggltHKENp8a75Ph32zjpkfGuIU9B5QjZHawrIJXgNbA1SZGKMGWsazZqwoRxhRRRXTgUUUUAFFFFABRRRQAUUUUAFFFFABRRRQAw4JAGkyziNVBLMQWwD4dlXcnLCmN1Gqv4JFkRgSrKGX0IZG3U/wBq39jgAJGAVmTxqr+ySqPoOOpGWbB/h9Khx8QVyzPu2pQoXCqAdbMzDGSdWnmepzyFUy95tDVS2pN+ZujyMHf0+NSmvJNOAWwRuBnlUAzYbzFWTgvEFBVSAVPPz/8AVKzbjyORwyvNaMwULDlmyVOTq25gr/Fy265GKc9idTz9zq0agcdRkDO3rVpvrFlRihAUjkoAbH82M4qsdn7FwwuMiMA+Acyw1FTsDsOY3+FDmpQ5OwjiXZ5OsgkU3Ec2NJIKvkJgn2gM59k7ZGfWqMxr6IvOHJJkyKpyp1EYJIYEZ1LzI3G/lXztTFDWOBLUZyshRRRTAqFFFFABRRRQAUUUUAFFFFABRRRQAUUUUAFFFFABRRRQBO4VxRoH1LvyyOh3z05H16U74xxgzQocYUnwjmRpyDknfmxwOW/nVXFTIHzHg9Dt6cqrnFZyMVTa903TGpFrPpwc1En5A+YoilwDVbjlDcXhlvtePyFSAcDGCfLOwxnrUOOxQ6B9aaMAcgpbfOxKg4Pl8qUi8LJjOP13NPeGcFt8B3mccsgIpJ88Fv71RjZ2yzO7yLeJ0ggmlE5lKRnHh0qpHPwdcnG+Tt+PF66B2rtUggdorguso04K6WzqQ4bBII0iTfbkNq5+av06W3KEdS/eweUUUUwLBRRRQAUUUUAFFFFABRRRQAUUUUAFFFFABRRRQAUVIsrRpXCIpZmOAB1/QdcnlVu4d9HAZglxdJA7Dw4XvFzjYO+pdG+2cEbiuOSXZdXRZZnZFvBSsVOa1aNcOrIx3wwKnBAxsemN8+tdE4X2ctbJZ5Ht3mu7YaxFM693oGftUVFAdQNyDnkCOdUzjnHZbxzLKcsSfyG2wqLeUSVbhLDFAbNZAViVrYorjLo58zZbE50jrTfhrFX1csYOT7tx5Y/UUvtrb51eexvCIpZ445tlfIznByRhPf4unw60tZLyGIRwssqnae71aUHIZJ5c+Q5egJ+IquutdS7W9i7cKZlWSJtbxuobWFlU7ga99BHjU7eHbbpTrrsdLuYPt0AzlNm5Z3iJ1ZGD7Odhmr62oraVW6exx9rj3WVqismFY1cZwUUUUAFFFFABRRRQAUUUUAFFFFABRRW+0snldUjVndjhVUEkn0AoA0U07Odn5by4SCIeJtyT7KKPaZz0Uefwq+cC+g2ZoxLfTLapz0bPJjf2sHSp9k4yTvvg1cuDcW4fw2HuraNpmG7OwA1sPvMT0B5DkOnnVc7Iw7LIVyn0iT2f7F2domiERyTbKZZY5gJGO+kSgBAp2woJ3A67VWO1HDjpaREaNomCXFscssLFTpdOndMBs340zPG5LuUNMQRuFQclz5Cm/G5sRx3hXWYiIbof/wBbd84LfxFTjn1BOwpVWxtbSNjS2T00l/H7+5KDw3jXsKSFMZzC5yRH/Ej9WgbfI6ZJHWlvbHs6YU76KMpAz5aMb/V5GA1IzDYoceBuRGBzG8nj3Dfq9xJDnUEPhbqykBkOfVSpph2Y4mwYwHSyyAqqSf4bEj/Dc9EfYf5W0sOtdjJrhmvrdFG2Ht6vln1RzcJUyyg89/37qs3F+wMmWls0aSIEh4yR31uw5xyqT4gOjjOQN8dV1jw1z9mYyp1AnUMMMA/HkeXuPlU7JbVyYUEm/qeWlmC4Gdhz/DerrwCEd9HzAB05HMZBBI8iM5z7qUJad1kEDV1P6VYuBWZbSR7xzyxGMKvqTgZ5VlytcpLAy44XIx7cRHvLhCB9pbxXSnYKJY8xzBVwSdUbE7+XrVN7P35RwNRUN4dS+0pLAq/vVtJ9wPvq7cfnzxF4ydS21gwYnqxAUn495H8jXN49uY2O3z2xWlLh5NXwyPtKJVy+n5X/AEXO87CWt4GmMJjmZik+htIjmGAzBNxpb2xt136VSu1P0TXNr4ovt4jyI2ce9Tz+HPyq/di+NDvUZ8nvQlvPtkMd1tZTjJzkGNieWQds1dLtW0lR7sH97VLfKLzk89qdKq7HBrB8qshGxGKxrsnbf6MWnjaeIATKMlRgCQf+XkfgehHHXXBxTEZblkz5x2vBjRRRUiAUUUUAFFFFABRRWcURYgAZJIAHmTsKAG3Zfs1LfXCwxDmRqY+yi53J/TrXf+C8HsuDwkQrrmIGuQ7ux959lf8AKPz3qrdjbKOwt9OoGRt5GB649keg91YcW4z3px8qVtu2rgaqocnyaeP9o57l8uxCDOFGyj4Z3IqDb2ur47VKXG37NYNc4O35etZsp55kaUY44Q34dwvu9yd6d8LxM0tueU8UiemrTqUk88DDD41VoOIE7fv1p1wWfRd2ig7vKQf+lIce7Y0Uy99KJyxPa2U7j8plt7G4PtPCYznckwyMgZj/ABMuDSxMEDPTnVh7RwgWaAclu7tR6AFcAelVmMEU4+Gep0Et1K+ja/JauD9oyShklaGZfDHcgagRjGi6X/eJywxyR8zVnn43C/drfIsTOAVlj+0tpQOqN7UYxv5DO9c0i5fGm3DONS24KppZG3eN1DxsfMqevqCDUsprEhTVeGqb3V8P5dfb9x6Fv4h2Uhmh1w3Nv3mfDqmUR6Qevgzn4YqTP2ntrRQIyt1d4KosKkx5zhQQM7jHIEk8+uRTn4paNu/D0yeei4njXPXSinC+6vG7VGMFbWGK1BGNSAtKR6zPv+R9aIxri+EZ68Muk8SXH1aX8Nv8I28YmaCF4ZGLXU7iS5bIbAGTHEWHXcMwBwOQOKj9nOzwvGdFcIwjLKD7JIIBB2zjcHb1pKW8e/n+dTuD3ptrmOQEqFYZIGWAzuQDsTjO3I1Ncy5Nr2EqaHGr4u/V/vC+hJ4Qjo8sRUiRkcKpGSJY/tEB+KYHqRXSJ+Lg6JRnEqJIAdiNQGc+obOR05Vz/i3E1a7eeEkjvI5F1DB1DQWB54Goeuw61YbmTVbnu86YjrTbGYZjqXbzSUOhHTbzFVWJqLwY/iMHJwta7XPr+4GN5xs6SAa4d21se7u5MDAk+0A/mJz/ANwNdOgn1iql9JVkBHFJncMV+Yz/APX8aq0tzdmGY2prWzKKBRRRWqZoUUUUAFFFFAF27M/RNd3YEjAW0O32k2VJHMlI/ab44B8/K6t2OsbOCRLcmW5K4MztgKMgvoHsqdvfjrzzN412ilnY5bboo5D9edVniYbScn9+vpSk710h2vT+bItxxXfSGyB7/wCtYwXBNJkUg4+ZplAQBWfaaMI4Giy+ta5ZqhSXoHWll5xbyqmFU5sm2ojyK/wedWXsVciS/i1YxEssxbogRNGT5D7T8a5gOKH3Dzq+dnc2/DpbjSTNeH6tAOoj/wB6w2yAzYXbOSE2p2nT7JZYtZPf7q8zVxGYvw62LbNLPcSe/JVSfdrDCkkQ1D1App2vmCFIUIKWyrGCOTPnVM+3VpGbP8tLyPFkdatk8s9Xoltr9cv7vP8ABlCmKyepFlZPIcIpYkhR0BY8hqPhB95qUeFIIZJ3uIe6ix3jREzkEsiqMJgEkuORx60KLfRZdqqqfjkkL+lRp1qxIloeHtewieZY8h42KROCHjVidKuAoDq2N9uZ8lPG4lUxMisiywxyhWbUV1gkgtgZxjngVNxcVllGn8Qpunsg3nGf7EGQ8qkTDOG91NbuygN3LaJFNG6wmSN2kBST7MOMqY8gHJXZuY+UGytjIABpAAZmZjpVVXxMznoAPzHnXHFp4ZZTraroucXxHvPkaLc58NWXs5eDX3T57t/B5Dx+E9Dvq0OD0KbEajlV/sWVQJFUSxknEkLCaM4OD4oycb/xAGi1nKOrDmDkfDlvUXlcM5d7PU1tRaafyJFlLh2U8wcH38jilP0kyD6vCCd+8yB1wFOT7tx86m2n+I3P2j+ZpJ9JcT5gb/d6WA25NkFsn1XTj+U0pplm48nqsxr57KPRRRW0ZAUUUUAFFFFAHUvr2T862zS6lOfz9/rSZm3+NSrc7fnWHN4N1Ih/VPFnfHurZNbjHOt1zcgAkmoFhfI8imQF4QxVlBwT4d8H01Aj1FEYynz5FsU29q7EnFOI6SVXf+/WlDTFjuc1eeP8AWcg97GkigYlclUuIuSOdsiUeywI58ztmokXAbKF8GR7yQE6Y41KRtjOMsclhn+HPLryrUg4RiZV0bZzwyJ2R7HNdZllbuLRP8SY9egSIffkY7DGcfIG/T8SJxeFO6jjXurCHPsgDHeYG2lQSScYLFRnwAmI7gKrX2MqMQ2MZ0ouNlMmk6UGCdvaYbZx4Qm7Q8Vedy7kZ2AUeFUXGyoo2VR5VXO3JqaDQv45dfvC9fN/I03C6os+n96nNOsCWqpAbq5uUZljLEImHZUzGnikzpJ3YDatAizH+/I/pT61u2C8EJOcXM8Q5DY92gHT+I1yrDlyafitlldSlB4y0ng28Ck4jDfWYuZIxHOLoLbRlO6j7qMygMkYKAh9GGyzeHc8xUrg9jHDcXdr3aNFLeIr61Eg7uaHvYxg7ZRhkHHMjyqHw66jjvuF26yRySwte94qMGCd7EAilh4C+VfKqTjGOor2S5Cd6QfF9W4dOQebSRt3LE9eekVe3weerrTt25yt2M+qfJq7KnVZxW51d2rX9tIc4DMV1KcZ28MhH/D7qWcZkLi0Zjkta25J/wCDFWDgsYiuruE4+z4ikioN1CXQKg55eyVGPSq7HamS2tNOXYLLEAAS2Y7iTC4G5wjx4xUZ9M0PDJJWQf8Axkvs8jSyuAJbM5fXLb31uWBOQFzNHjfYDWR8qi9n4zKJrcZzPBLGvL2u7LJn01KB8a3QSPCLJmGju+IRodYKsqzxAPkHBwQH+VQrAG2uE1bmGQBsde7bxAe/SRUG/hY3TBTlqal5/wCcntvwyKG1S5s5riCYWsVxKFc91NofTIpAIZG7wHG5GOQ3qfxcAXcg6d4351qkvPqWlJoZRagyLBdRaZY2hlfX3c8Tgq6YcgjIPTBrLi02uYykq3eBZFZV0qysBoYKfZyBuDyIINdtzjJR4VtjY1Hh45T+eTLh2NR88n86i9u0DWLZx4GQjbf2gpx5e0flWuykxK4/zN/qNbe1kRaxmx5Kfk6k/gKztPxaJ6vlSOWGvKKK2zECiiigAooooAuv1jc+81l9fABx0GT6UquH0ZMjY/yDBc7+X3evOld5xMvsBpXy55/mP3v6Vnx027s1J6iMOuyTxXjBYlVOR1Pn7vSt3AmzHIP4WUj4gg/6RSKnXZyUBpARzTPyP96alBRrcUQ0Vr/qYykWOzukMZSYM0ZIYaSA6NkatBPIMBg/DrgjOXtKy5SBFgU5/wAMYYj/ADPzJ92MfjSgXA0kZx+9qyjbIpH1PRSqrlLd5kmzUu5Yk+vvovN2FbrNQAfnWE0e2fXNcyOL4cDKAeD9/vrWfEbITw8MtyxXXevGSPaUSGAZHqM5ryxOVPuNby6xrYysQBHxOMknkBohYn/sq+n4hTxfnS/3RO4dwO2imsDBCU0cQMLO7a5HwinLnYDfPhAA/GplzaR/WVBZUL8OmALMFGqO5DJktt92oK8cilu4LazLTd3e/WpZyNMKqFIfSdzoC/eOMkbbEVq4pb213o+sLK3dF+77tgmpHYtpk1gkFWJIK9CRjYGr92PiMOul2Sk9MspOLQy7MTwzcTnijlEgaC0eSSM6l7y2khB0Mw8QxjfGDvSXgvamGEzd7a3Wlbm4liMYXwJKojKOX8lAPhI863wTpEjRwQxwIxUnRqMhKkMuqVyWOG3GNOPIVrHGZ84+sT/9aX/yqHtYjtfhNzWZSSfPHqaOM8QjbhSSvraZjZ6ST4dUJuotTE7nUIZhv/EvrU+TtdZvI0kMkbtcXEJaCSBsqhZhMFfGkEl1bIYHw1q/2zOJC3fPkrpJLFsr5ENkEehr2W5SR1ea2gkKEMGCmGTKjw/aREAgHfBUjblXVZF9hPw3Uwy65LlJfLr/AMHccqpfSQxJ3apNaxOqse6ljuInc95E2QGAXGRsdROAaSm10QWgJGViMbY6NHNIj7+hNTbieWSdrqzkEVwUUSW0gBiue72QhiQusJgAHByNjuTUSDvDbwGZDHIZLkshBGCZyzAAnIGWxv5VyeHFtEdK7I6qMbVylLn5ryEkN19ox82b8zTa/l1Wdxv/ALp/9Jqj3PFgruBn2j+ZrRedo5HQxg6VPPzI8ifL0qivTyU1IR1F8HlJillwSPKvKyfnWNaJlBRRRQAUUUUAZMhBIPMVjTnjllhiwHXf8d6UFajGSksonOLi8GNMuEnEi+uQfiCP65+FLamWT4PrRJZWDtctklL5Dm/tdOGHstuPTzFeWj7YprDCJoip94PlkZ/rikZjKsQdiNqR7WD1kvckprpjaOTG3SpCtkAfClaT52qWjVVjA3CY24UemfOpvEOGwzwWyzTMEiaYtBH7blnGgknwoMZ8W5xkAUtsXxvTB1zmpQk48osu08NRWoT67+xKicyaLe3jEUbEBYk+8cnBkY+KRhuSWJxjO1HE+LcMtJO6mmuJpEOmUQomhXA8YVnK5AORzJ/GpHDL1oLTiM0e00cKGJ8bpqco5XyOCu/p765p2X7PvxC7jt1cK8ms6nyRlUZznG+SFNNVQUlukYHiGqlp5+wo91L5eZfh2z4MxUaL5ckAswiwoP3iFck454AzWPGOFtA4yQ6OA0cibpIvQq3nyyM7fImvdpPo2a0tmuBcwzqkixsI9WxO43NNOycpk4POpOe4uEZRnOhZF0HSOgLkH35867ZBbcojoNddG9V2POeOfIbQLFBby3lwneIpCRR6mUyynDe0CMKqgk89s+WCsT6WYAB/+Kt8+Zck/ElM/jUvjNhJdcJgWGOSZoLogrGjSNpeJmzhQTgED/mFe9mPoyt3gikvluoZJJu6ERTuxv7BOtQ2CMnOcbelShhRTKddffLUSgm+PJfIkWHGoOJxSukSW88ClpIgRoki3yyZx4l+9tyI9K1z3LvjWzNpGBkk4A5AE/GkvYi1WK/4lGvsx218oyei7DJ+FNueaouSUlg0/C7ZWUvdzjr7HLbw/aP/ADN+ZrTTZ+zdyxJ7ptyeeAefkTkfGtU/Z24T2oZPeFLD5rkU2pI8vKLz0QDyFY1seMjYgggkEH05/GtdSIBRRRQAUUUUAXvjFnufI1S7yDQxHTpV+t7lZFKsd+n96rvGODn4jOP0JpOme1mhdDdHgrlZo+K8dcHBrGnDPLZ2eusqvxX5HI/A1P4vw4ONY9ofiP1qt8AuMFh7mHwOD+dXCGbPyH9az7Vtnwex8OlG7TKL9CtwipaGtvErDQdajwnmPL+1aYd6rlzyi6EXF7WMLN6aQvtSaNsGmMEuaih+vrA74RxCOITpLGZI54zGwDaTgnPPBx7639mntoJ0Nnw1e/BPdubiRmGVKtsUAxpJB360ljUswABJJAAG5JPQDzqd2o48vCoDBHvfzoDI23/xkb7qkbFz5gnz8hTFW58Lox/Eo6avNk45k+l++Qs+kXj8UcZ4fAVc6+8uJBuO8GcRx+i9T8Oea97AcMK8O4hLINMcvdJGTsXkjYuAo6gHGT6HyNVvsZ2TN9KdTGK3j8U83RF54BPN25DnjnvV141x5JiqRYSCJdEUYx4VHU/5j+Hzq+xqMcGRoKLNVerH0nlv/BE4dxOWAN3Ujx5xnSxGffinV52y+q2kVxcRtdsZ/AHmdAhRQwYbMCc5pBb2zyMQiM+OelS2PfgbcqsE3ZeO4slhu3ltgs4dG7pm1ZTTpzyG/wCVL0vnno3PFIr2TcMbuOuyqfR47T3nELgLhWtrpmGc6e8yQOhbr8ulNUO9LOyXCfqnaD6qHYorTxMeWsdy5AYDYjIU48wKYw1PUdpiPgz/ANOaNqS+Ib/vnT62kqq2EuSvXlVrtIsgDr1qiBnzOW/SMf8A5z/yp+VVerL9IP8A+638q/lVbNaMPhRmT+JnlFFFSIhRRRQBYoLsqxqxWlysy6W5+f7/AHtVYvrRkYj4/pg9RRY35Q59aRccrKNbJN412aO7Lsenr7/1qsSxFTgjBHOulW96ssfLp+NUjjUmt8hRpyQGHM6efuG4q2icnwxS+EVz5kThkmmRT64PxBH9asVtelDj1FVdIGJCjmcAeueVWficASRgDt0/fpy+FcvXRp+EzkoyS8mn+/YexuGXzBpTeWBj8Sbr5dR/ao8fFQmNx7ulN7W9WQZU0pzHy4PRbq7eM+8Ko7jNT7WbFYXnDATqTY+XQ/oajJKQcNsfX+lD+h2LlB4l9y18CuglxA56SJ/qAqj/AEg2jR8UvVfmZ5GG+fC7a49/5GWrBa3JG49oYK+8bj8cU1+krsBd3d8bi1gaWOWOJi4ZQNWkLtqYfdC0zp5dow/HYZcJr6obcA7W8LtLeGOK7VVjQu6GCZmlmaMjVIwTScErgdNI35YUdj+3t5xC5lguHUxPbzeBUVVUqmoFds528+tJ1+hXiOAWWFB5tKox78U+7G/RxLY3kNxPdWfdJqEirMxYqyMpAGgDr50y8cmFB2botLoy4Vdzrw3iTW7mORY4X1K2lgodu8wf5AfnSTsp9IxSOWO/+s3al43jzKxZSuc5Z2yAfDsPXNMuGcSe1lLRsrc1Ye1HKucEEH2lOMjkfnW1+zXC5GMn1iW2Vt+5ETSd233grBSCh5j022wRVFU442yNvxPSXO/21abTx12uBCnEfrHGkvUR0VrmF9BOXxqQSDI238W3k2KsnFoO6mmBxlHcemxOAK28LseHWsyTJPPcNGdaq0SqpdQSmosARhsEeoFQ59Ump2OWZsn11Hf8cVG+UZYSOaCm3TwsnNNceZlYwBSoAxyNW21jwuo+W1VmOL7RUyM+/bbpVouZNERHpuaqXGRGRw/tjca7yY5yAQB8AMj4HNJK330+uV3/AImZvmSa0VoLhYMyTywooorpwKKKKAGfD+K6R3bjVHn/AIl9VP8ATlUm4s9tSHUp5Ef18j6UkBrZFdMudLEahg+tVyr5yhiu5x4fKJbcVdQVU4B2OKirMN8jpgY232GT57Z+das15U0kiqc3J5ZNtJiACQ2lT4Sv3WODzIwdl9n40+ureWWyNxqjfTIqNpBDKGGVL5OBlvDgD+mazbxFmCgZJO1WO34SQCFbcjDg8j/MPjkHpsRiq7HFdl9ErOVBtLzK+8T9QaLe5eM5UkfvrVlTg+TgEHHPyrI8PZeWkeZxn5Daqvbx6wXKmSe5SeSPYdps4Eg+I/SnJKuMbHNL4rQRTJMYwwXOQo2OxGRjkcnkavPZvtBYSA97CRt1GV3552wOXXzpa2SWHFcGzpfEbYR23e9/JT/q5U+E5Hrz+FME4g7IFZmKgY0liVwOQAJwB6VJ+kMw27QNZhWEmssASRgaNOBk4zlthttVcsuKmQ4EblgMkKrNjHPOBsKioycdyNGvXaaTw3j1Q5jAHIAe4Cvc+n4UuHFUGxcKeoOx+R3o/wBpA7rv8a7yu0PQtql1JE/VtQz4H7/CoC3p91bO9yPX98qNxdjPRMt3yc+XL39M00ilwB68/wAvwpPZz4yPPHz9KbR2EzKWWM4Az4iIwf5dZGfhnrQhbUbYxe94R5wB2e6m1L7GyeXmN/UEMPfTztFKY7SVju2hj8lJpH2JMgeYuMEtnz8xsRzAA5+WKddsZNdhOV30oc+4jB+VWpcnjrmucHDKKKKfMsKKKKACiiigAooooAK9AryvaALFwuyMGHP+IRkDpgjz5ZPnTcTkjJPMb46f+jiq3wzjrRgK697H/CTgj+Rt9PuwR6VZxDCyB1k0gjIVwQRnluMg1nahSTzI19LtsjtguUboLgKv9fP5ZqO0+s6W2FQ5rZ+SMD7mB/I1iWD4Rjob7rnl5b46VSo5L3FxNt7JLBkqNUZ6jfHmGx+dZxdo1cAY0kkbjH5delRf9oT2z6JBy891I9CdiOW9S7Pgy3qu0SiOZd1UbLIdzpx90+R+fpdsil733RU5Ptcon8VsgscbCNMHcTKGEmd9ny5XGT5dBUzh/asLp12yOUBUOSUb1/wznBO+CSKRW3GXQGCVSQfCQRyI25dCDW65tTFIFYHDDUrctS5xkfl8KrxL/d2amlhTY1XNY/GS/RdtbLwmaF3bTuqgbE8xlsasHrkfGpdvccI4jKEe2KPgkM2EOFHIuj5xjoTiuZvJXkbZqUJOI7Z4RRLOMp+XJ06Tsjwed1ign0SNyEUveZwCSBr1LnH5VDvvoZlAJiuEc74VozGf8o1KzDPLfSK59BMVIIJBHIgkEe4jlTa37SXIj0LcSjSc41tg+ed8kelTVil2iv8AoNRXj2Nrx9eSUOxl9DIr/VnHdESaiUMeEYHLEPy2zp9rHSrVwvjDTRAtoyNm05AJ67MTj3Z2rZZdvprqNkaJUXZWcEktqwAAD7ORz3OdQqK0sZYxwEYQDVjkM+fmcZzVVk0niPRlamV05YvxlfI2tZpGrMowTud/TfFUrtpeGG3Pj3mXQE+Ws/L8SKtxfwkc8cvjXMPpC4iXuRH0hUDHqwDMflpHwqdS3zX0ELXsg/qVWiiitIzQooooAKKKKACiisiKAMaK9NeUAegVbZU0xhdtgBt6VWbIfaJ/MKst4fD8aV1D6R6TwWHuWT9EQ25V4snRjt65/Yr3NZKMiqEPShueCZbBZI2ikfPWJzvpbyz0B6ioNrcSQNndSD+/fXqoN/cT8sYp/fWy9xE2N2LgnnkArjn7zQ3jh9MUhp1KbS4Nwie+iaXRmWMB3ZcDKgAZxzLbfIH4QuK8YeUQKyqBECox5NgD3AaRgVu7M8QeIzBG0gYxyPPOedK5eR+H5iqlxJr95G9PBSi2+49P9/BvIrFGwa9FYHnUTdbPW2NbRJjBrU9A5V059C28LmE1p9XSPLiVWL7ZRMgkgnkxIIA+PoWd1LCipFDgNjxdSAdmJwDvzx6+6q72QkOq5HQ20x+IAKkHoQdwRU7sMdVzMW3Old/+aoSeTz2spStlJev3JtxcxwnCjCqNTnfAGOZY89un5ZrkHFL0zTSSE51MT8Puj4DA+FdQ7cDRw1tO2p8HHUF9x7ulcmNPaSHDkee1UuVE8ooopwTCiiigAooooA//2Q=="/>
          <p:cNvSpPr>
            <a:spLocks noChangeAspect="1" noChangeArrowheads="1"/>
          </p:cNvSpPr>
          <p:nvPr/>
        </p:nvSpPr>
        <p:spPr bwMode="auto">
          <a:xfrm>
            <a:off x="307975" y="-1447800"/>
            <a:ext cx="2667000" cy="33337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4" name="Picture 6" title="photo of Michael Jord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219200"/>
            <a:ext cx="2667000" cy="333375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title="photo of Wayne Gretzk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1240972"/>
            <a:ext cx="2571015" cy="3333750"/>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title="photo of Jackie Joyner-Kerse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1240972"/>
            <a:ext cx="2768895"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2931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0.0&quot;&gt;&lt;object type=&quot;1&quot; unique_id=&quot;10001&quot;&gt;&lt;object type=&quot;2&quot; unique_id=&quot;10365&quot;&gt;&lt;object type=&quot;3&quot; unique_id=&quot;10366&quot;&gt;&lt;property id=&quot;20148&quot; value=&quot;5&quot;/&gt;&lt;property id=&quot;20300&quot; value=&quot;Slide 1 - &amp;quot;CLAS 220:  Introduction to Classical Mythology&amp;quot;&quot;/&gt;&lt;property id=&quot;20307&quot; value=&quot;256&quot;/&gt;&lt;/object&gt;&lt;object type=&quot;3&quot; unique_id=&quot;10367&quot;&gt;&lt;property id=&quot;20148&quot; value=&quot;5&quot;/&gt;&lt;property id=&quot;20300&quot; value=&quot;Slide 4 - &amp;quot;Olympian and Chthonic Deities&amp;quot;&quot;/&gt;&lt;property id=&quot;20307&quot; value=&quot;257&quot;/&gt;&lt;/object&gt;&lt;object type=&quot;3&quot; unique_id=&quot;10368&quot;&gt;&lt;property id=&quot;20148&quot; value=&quot;5&quot;/&gt;&lt;property id=&quot;20300&quot; value=&quot;Slide 5 - &amp;quot;Olympian and Chthonic Deities&amp;quot;&quot;/&gt;&lt;property id=&quot;20307&quot; value=&quot;258&quot;/&gt;&lt;/object&gt;&lt;object type=&quot;3&quot; unique_id=&quot;10369&quot;&gt;&lt;property id=&quot;20148&quot; value=&quot;5&quot;/&gt;&lt;property id=&quot;20300&quot; value=&quot;Slide 6 - &amp;quot;What is a hero?&amp;quot;&quot;/&gt;&lt;property id=&quot;20307&quot; value=&quot;259&quot;/&gt;&lt;/object&gt;&lt;object type=&quot;3&quot; unique_id=&quot;10370&quot;&gt;&lt;property id=&quot;20148&quot; value=&quot;5&quot;/&gt;&lt;property id=&quot;20300&quot; value=&quot;Slide 7 - &amp;quot;What is a hero?&amp;quot;&quot;/&gt;&lt;property id=&quot;20307&quot; value=&quot;260&quot;/&gt;&lt;/object&gt;&lt;object type=&quot;3&quot; unique_id=&quot;10371&quot;&gt;&lt;property id=&quot;20148&quot; value=&quot;5&quot;/&gt;&lt;property id=&quot;20300&quot; value=&quot;Slide 8 - &amp;quot;What is a hero?&amp;quot;&quot;/&gt;&lt;property id=&quot;20307&quot; value=&quot;261&quot;/&gt;&lt;/object&gt;&lt;object type=&quot;3&quot; unique_id=&quot;10372&quot;&gt;&lt;property id=&quot;20148&quot; value=&quot;5&quot;/&gt;&lt;property id=&quot;20300&quot; value=&quot;Slide 9 - &amp;quot;What is a hero?&amp;quot;&quot;/&gt;&lt;property id=&quot;20307&quot; value=&quot;262&quot;/&gt;&lt;/object&gt;&lt;object type=&quot;3&quot; unique_id=&quot;10373&quot;&gt;&lt;property id=&quot;20148&quot; value=&quot;5&quot;/&gt;&lt;property id=&quot;20300&quot; value=&quot;Slide 10 - &amp;quot;What is a hero?&amp;quot;&quot;/&gt;&lt;property id=&quot;20307&quot; value=&quot;263&quot;/&gt;&lt;/object&gt;&lt;object type=&quot;3&quot; unique_id=&quot;10374&quot;&gt;&lt;property id=&quot;20148&quot; value=&quot;5&quot;/&gt;&lt;property id=&quot;20300&quot; value=&quot;Slide 11 - &amp;quot;What is a hero?&amp;quot;&quot;/&gt;&lt;property id=&quot;20307&quot; value=&quot;264&quot;/&gt;&lt;/object&gt;&lt;object type=&quot;3&quot; unique_id=&quot;10375&quot;&gt;&lt;property id=&quot;20148&quot; value=&quot;5&quot;/&gt;&lt;property id=&quot;20300&quot; value=&quot;Slide 12 - &amp;quot;What is a Greek hero?&amp;quot;&quot;/&gt;&lt;property id=&quot;20307&quot; value=&quot;265&quot;/&gt;&lt;/object&gt;&lt;object type=&quot;3&quot; unique_id=&quot;10376&quot;&gt;&lt;property id=&quot;20148&quot; value=&quot;5&quot;/&gt;&lt;property id=&quot;20300&quot; value=&quot;Slide 13 - &amp;quot;What is a Greek hero? 1. Unseasonal&amp;quot;&quot;/&gt;&lt;property id=&quot;20307&quot; value=&quot;266&quot;/&gt;&lt;/object&gt;&lt;object type=&quot;3&quot; unique_id=&quot;10377&quot;&gt;&lt;property id=&quot;20148&quot; value=&quot;5&quot;/&gt;&lt;property id=&quot;20300&quot; value=&quot;Slide 14 - &amp;quot;What is a Greek hero? 1. Unseasonal&amp;quot;&quot;/&gt;&lt;property id=&quot;20307&quot; value=&quot;267&quot;/&gt;&lt;/object&gt;&lt;object type=&quot;3&quot; unique_id=&quot;10378&quot;&gt;&lt;property id=&quot;20148&quot; value=&quot;5&quot;/&gt;&lt;property id=&quot;20300&quot; value=&quot;Slide 15 - &amp;quot;What is a Greek hero? 1. Unseasonal&amp;quot;&quot;/&gt;&lt;property id=&quot;20307&quot; value=&quot;268&quot;/&gt;&lt;/object&gt;&lt;object type=&quot;3&quot; unique_id=&quot;10380&quot;&gt;&lt;property id=&quot;20148&quot; value=&quot;5&quot;/&gt;&lt;property id=&quot;20300&quot; value=&quot;Slide 16 - &amp;quot;More on being olbios The Story of Solon and Croesus&amp;quot;&quot;/&gt;&lt;property id=&quot;20307&quot; value=&quot;270&quot;/&gt;&lt;/object&gt;&lt;object type=&quot;3&quot; unique_id=&quot;10381&quot;&gt;&lt;property id=&quot;20148&quot; value=&quot;5&quot;/&gt;&lt;property id=&quot;20300&quot; value=&quot;Slide 17 - &amp;quot;Solon and Croesus&amp;quot;&quot;/&gt;&lt;property id=&quot;20307&quot; value=&quot;272&quot;/&gt;&lt;/object&gt;&lt;object type=&quot;3&quot; unique_id=&quot;10382&quot;&gt;&lt;property id=&quot;20148&quot; value=&quot;5&quot;/&gt;&lt;property id=&quot;20300&quot; value=&quot;Slide 18 - &amp;quot;The lesson?&amp;quot;&quot;/&gt;&lt;property id=&quot;20307&quot; value=&quot;273&quot;/&gt;&lt;/object&gt;&lt;object type=&quot;3&quot; unique_id=&quot;10383&quot;&gt;&lt;property id=&quot;20148&quot; value=&quot;5&quot;/&gt;&lt;property id=&quot;20300&quot; value=&quot;Slide 19 - &amp;quot;Unseasonal Heroes&amp;quot;&quot;/&gt;&lt;property id=&quot;20307&quot; value=&quot;274&quot;/&gt;&lt;/object&gt;&lt;object type=&quot;3&quot; unique_id=&quot;10384&quot;&gt;&lt;property id=&quot;20148&quot; value=&quot;5&quot;/&gt;&lt;property id=&quot;20300&quot; value=&quot;Slide 20 - &amp;quot;κλέος ἄφθιτον&amp;quot;&quot;/&gt;&lt;property id=&quot;20307&quot; value=&quot;275&quot;/&gt;&lt;/object&gt;&lt;object type=&quot;3&quot; unique_id=&quot;10385&quot;&gt;&lt;property id=&quot;20148&quot; value=&quot;5&quot;/&gt;&lt;property id=&quot;20300&quot; value=&quot;Slide 21 - &amp;quot;“His name is Robert Paulson.”&amp;quot;&quot;/&gt;&lt;property id=&quot;20307&quot; value=&quot;276&quot;/&gt;&lt;/object&gt;&lt;object type=&quot;3&quot; unique_id=&quot;10386&quot;&gt;&lt;property id=&quot;20148&quot; value=&quot;5&quot;/&gt;&lt;property id=&quot;20300&quot; value=&quot;Slide 22 - &amp;quot;Philostratus, Heroikos&amp;quot;&quot;/&gt;&lt;property id=&quot;20307&quot; value=&quot;277&quot;/&gt;&lt;/object&gt;&lt;object type=&quot;3&quot; unique_id=&quot;10387&quot;&gt;&lt;property id=&quot;20148&quot; value=&quot;5&quot;/&gt;&lt;property id=&quot;20300&quot; value=&quot;Slide 23 - &amp;quot;Philostratus, Heroikos&amp;quot;&quot;/&gt;&lt;property id=&quot;20307&quot; value=&quot;278&quot;/&gt;&lt;/object&gt;&lt;object type=&quot;3&quot; unique_id=&quot;10388&quot;&gt;&lt;property id=&quot;20148&quot; value=&quot;5&quot;/&gt;&lt;property id=&quot;20300&quot; value=&quot;Slide 24 - &amp;quot;Philostratus, Heroikos&amp;quot;&quot;/&gt;&lt;property id=&quot;20307&quot; value=&quot;279&quot;/&gt;&lt;/object&gt;&lt;object type=&quot;3&quot; unique_id=&quot;10389&quot;&gt;&lt;property id=&quot;20148&quot; value=&quot;5&quot;/&gt;&lt;property id=&quot;20300&quot; value=&quot;Slide 25 - &amp;quot;Philostratus, Heroikos&amp;quot;&quot;/&gt;&lt;property id=&quot;20307&quot; value=&quot;280&quot;/&gt;&lt;/object&gt;&lt;object type=&quot;3&quot; unique_id=&quot;10390&quot;&gt;&lt;property id=&quot;20148&quot; value=&quot;5&quot;/&gt;&lt;property id=&quot;20300&quot; value=&quot;Slide 26 - &amp;quot;Some Basic Facts about Hero-Cult&amp;quot;&quot;/&gt;&lt;property id=&quot;20307&quot; value=&quot;281&quot;/&gt;&lt;/object&gt;&lt;object type=&quot;3&quot; unique_id=&quot;10391&quot;&gt;&lt;property id=&quot;20148&quot; value=&quot;5&quot;/&gt;&lt;property id=&quot;20300&quot; value=&quot;Slide 27 - &amp;quot;Some Basic Facts about Hero-Cult&amp;quot;&quot;/&gt;&lt;property id=&quot;20307&quot; value=&quot;282&quot;/&gt;&lt;/object&gt;&lt;object type=&quot;3&quot; unique_id=&quot;10392&quot;&gt;&lt;property id=&quot;20148&quot; value=&quot;5&quot;/&gt;&lt;property id=&quot;20300&quot; value=&quot;Slide 28 - &amp;quot;Some Basic Facts about Hero-Cult&amp;quot;&quot;/&gt;&lt;property id=&quot;20307&quot; value=&quot;283&quot;/&gt;&lt;/object&gt;&lt;object type=&quot;3&quot; unique_id=&quot;10393&quot;&gt;&lt;property id=&quot;20148&quot; value=&quot;5&quot;/&gt;&lt;property id=&quot;20300&quot; value=&quot;Slide 29 - &amp;quot;Some Basic Facts about Hero-Cult&amp;quot;&quot;/&gt;&lt;property id=&quot;20307&quot; value=&quot;284&quot;/&gt;&lt;/object&gt;&lt;object type=&quot;3&quot; unique_id=&quot;10394&quot;&gt;&lt;property id=&quot;20148&quot; value=&quot;5&quot;/&gt;&lt;property id=&quot;20300&quot; value=&quot;Slide 30 - &amp;quot;Some Basic Facts about Hero-Cult&amp;quot;&quot;/&gt;&lt;property id=&quot;20307&quot; value=&quot;285&quot;/&gt;&lt;/object&gt;&lt;object type=&quot;3&quot; unique_id=&quot;10395&quot;&gt;&lt;property id=&quot;20148&quot; value=&quot;5&quot;/&gt;&lt;property id=&quot;20300&quot; value=&quot;Slide 31 - &amp;quot;Some Basic Facts about Hero-Cult&amp;quot;&quot;/&gt;&lt;property id=&quot;20307&quot; value=&quot;291&quot;/&gt;&lt;/object&gt;&lt;object type=&quot;3&quot; unique_id=&quot;10396&quot;&gt;&lt;property id=&quot;20148&quot; value=&quot;5&quot;/&gt;&lt;property id=&quot;20300&quot; value=&quot;Slide 32 - &amp;quot;Major Heroes of the Iliad&amp;quot;&quot;/&gt;&lt;property id=&quot;20307&quot; value=&quot;286&quot;/&gt;&lt;/object&gt;&lt;object type=&quot;3&quot; unique_id=&quot;10397&quot;&gt;&lt;property id=&quot;20148&quot; value=&quot;5&quot;/&gt;&lt;property id=&quot;20300&quot; value=&quot;Slide 33 - &amp;quot;Major Heroes of the Iliad&amp;quot;&quot;/&gt;&lt;property id=&quot;20307&quot; value=&quot;287&quot;/&gt;&lt;/object&gt;&lt;object type=&quot;3&quot; unique_id=&quot;10398&quot;&gt;&lt;property id=&quot;20148&quot; value=&quot;5&quot;/&gt;&lt;property id=&quot;20300&quot; value=&quot;Slide 34 - &amp;quot;Major Heroes of the Iliad&amp;quot;&quot;/&gt;&lt;property id=&quot;20307&quot; value=&quot;288&quot;/&gt;&lt;/object&gt;&lt;object type=&quot;3&quot; unique_id=&quot;10399&quot;&gt;&lt;property id=&quot;20148&quot; value=&quot;5&quot;/&gt;&lt;property id=&quot;20300&quot; value=&quot;Slide 35 - &amp;quot;Major Heroes of the Iliad&amp;quot;&quot;/&gt;&lt;property id=&quot;20307&quot; value=&quot;289&quot;/&gt;&lt;/object&gt;&lt;object type=&quot;3&quot; unique_id=&quot;10400&quot;&gt;&lt;property id=&quot;20148&quot; value=&quot;5&quot;/&gt;&lt;property id=&quot;20300&quot; value=&quot;Slide 36 - &amp;quot;Major Heroes of the Iliad&amp;quot;&quot;/&gt;&lt;property id=&quot;20307&quot; value=&quot;290&quot;/&gt;&lt;/object&gt;&lt;object type=&quot;3&quot; unique_id=&quot;11086&quot;&gt;&lt;property id=&quot;20148&quot; value=&quot;5&quot;/&gt;&lt;property id=&quot;20300&quot; value=&quot;Slide 2 - &amp;quot;Quiz Question&amp;quot;&quot;/&gt;&lt;property id=&quot;20307&quot; value=&quot;292&quot;/&gt;&lt;/object&gt;&lt;object type=&quot;3&quot; unique_id=&quot;13901&quot;&gt;&lt;property id=&quot;20148&quot; value=&quot;5&quot;/&gt;&lt;property id=&quot;20300&quot; value=&quot;Slide 3 - &amp;quot;Quiz Question&amp;quot;&quot;/&gt;&lt;property id=&quot;20307&quot; value=&quot;293&quot;/&gt;&lt;/object&gt;&lt;/object&gt;&lt;object type=&quot;8&quot; unique_id=&quot;10437&quot;&gt;&lt;/object&gt;&lt;/object&gt;&lt;/database&gt;"/>
  <p:tag name="SECTOMILLISECCONVERTED"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heme1">
  <a:themeElements>
    <a:clrScheme name="Custom 1">
      <a:dk1>
        <a:sysClr val="windowText" lastClr="000000"/>
      </a:dk1>
      <a:lt1>
        <a:sysClr val="window" lastClr="FFFFFF"/>
      </a:lt1>
      <a:dk2>
        <a:srgbClr val="303030"/>
      </a:dk2>
      <a:lt2>
        <a:srgbClr val="DEDEE0"/>
      </a:lt2>
      <a:accent1>
        <a:srgbClr val="4D000B"/>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ewsPrint">
      <a:majorFont>
        <a:latin typeface="Impact"/>
        <a:ea typeface=""/>
        <a:cs typeface=""/>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Theme1</Template>
  <TotalTime>308</TotalTime>
  <Words>1250</Words>
  <Application>Microsoft Office PowerPoint</Application>
  <PresentationFormat>On-screen Show (4:3)</PresentationFormat>
  <Paragraphs>141</Paragraphs>
  <Slides>36</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Impact</vt:lpstr>
      <vt:lpstr>Palatino Linotype</vt:lpstr>
      <vt:lpstr>Times New Roman</vt:lpstr>
      <vt:lpstr>Theme1</vt:lpstr>
      <vt:lpstr>CLAS 220:  Introduction to Classical Mythology</vt:lpstr>
      <vt:lpstr>Quiz Question</vt:lpstr>
      <vt:lpstr>Quiz Question</vt:lpstr>
      <vt:lpstr>Olympian and Chthonic Deities</vt:lpstr>
      <vt:lpstr>Olympian and Chthonic Deities</vt:lpstr>
      <vt:lpstr>What is a hero?</vt:lpstr>
      <vt:lpstr>What is a hero?</vt:lpstr>
      <vt:lpstr>What is a hero?</vt:lpstr>
      <vt:lpstr>What is a hero?</vt:lpstr>
      <vt:lpstr>What is a hero?</vt:lpstr>
      <vt:lpstr>What is a hero?</vt:lpstr>
      <vt:lpstr>What is a Greek hero?</vt:lpstr>
      <vt:lpstr>What is a Greek hero? 1. Unseasonal</vt:lpstr>
      <vt:lpstr>What is a Greek hero? 1. Unseasonal</vt:lpstr>
      <vt:lpstr>What is a Greek hero? 1. Unseasonal</vt:lpstr>
      <vt:lpstr>More on being olbios The Story of Solon and Croesus</vt:lpstr>
      <vt:lpstr>Solon and Croesus</vt:lpstr>
      <vt:lpstr>The lesson?</vt:lpstr>
      <vt:lpstr>Unseasonal Heroes</vt:lpstr>
      <vt:lpstr>κλέος ἄφθιτον</vt:lpstr>
      <vt:lpstr>“His name is Robert Paulson.”</vt:lpstr>
      <vt:lpstr>Philostratus, Heroikos</vt:lpstr>
      <vt:lpstr>Philostratus, Heroikos</vt:lpstr>
      <vt:lpstr>Philostratus, Heroikos</vt:lpstr>
      <vt:lpstr>Philostratus, Heroikos</vt:lpstr>
      <vt:lpstr>Some Basic Facts about Hero-Cult</vt:lpstr>
      <vt:lpstr>Some Basic Facts about Hero-Cult</vt:lpstr>
      <vt:lpstr>Some Basic Facts about Hero-Cult</vt:lpstr>
      <vt:lpstr>Some Basic Facts about Hero-Cult</vt:lpstr>
      <vt:lpstr>Some Basic Facts about Hero-Cult</vt:lpstr>
      <vt:lpstr>Some Basic Facts about Hero-Cult</vt:lpstr>
      <vt:lpstr>Major Heroes of the Iliad</vt:lpstr>
      <vt:lpstr>Major Heroes of the Iliad</vt:lpstr>
      <vt:lpstr>Major Heroes of the Iliad</vt:lpstr>
      <vt:lpstr>Major Heroes of the Iliad</vt:lpstr>
      <vt:lpstr>Major Heroes of the Iliad</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Alexander Jamieson Beecroft</dc:creator>
  <cp:lastModifiedBy>Alexander Beecroft</cp:lastModifiedBy>
  <cp:revision>31</cp:revision>
  <dcterms:created xsi:type="dcterms:W3CDTF">2014-06-28T21:56:08Z</dcterms:created>
  <dcterms:modified xsi:type="dcterms:W3CDTF">2016-02-11T21:47:17Z</dcterms:modified>
</cp:coreProperties>
</file>